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75" r:id="rId4"/>
    <p:sldId id="276" r:id="rId5"/>
    <p:sldId id="277" r:id="rId6"/>
    <p:sldId id="278" r:id="rId7"/>
    <p:sldId id="279" r:id="rId8"/>
    <p:sldId id="280" r:id="rId9"/>
    <p:sldId id="282" r:id="rId10"/>
    <p:sldId id="283" r:id="rId11"/>
    <p:sldId id="284" r:id="rId12"/>
    <p:sldId id="285" r:id="rId13"/>
    <p:sldId id="286" r:id="rId14"/>
    <p:sldId id="287" r:id="rId15"/>
    <p:sldId id="288" r:id="rId16"/>
    <p:sldId id="289" r:id="rId17"/>
    <p:sldId id="290" r:id="rId18"/>
    <p:sldId id="274" r:id="rId19"/>
  </p:sldIdLst>
  <p:sldSz cx="9906000" cy="6858000" type="A4"/>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42" userDrawn="1">
          <p15:clr>
            <a:srgbClr val="A4A3A4"/>
          </p15:clr>
        </p15:guide>
        <p15:guide id="2" pos="2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CCCCFF"/>
    <a:srgbClr val="99FFCC"/>
    <a:srgbClr val="FFCCCC"/>
    <a:srgbClr val="CCFFFF"/>
    <a:srgbClr val="3357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89" autoAdjust="0"/>
    <p:restoredTop sz="96395" autoAdjust="0"/>
  </p:normalViewPr>
  <p:slideViewPr>
    <p:cSldViewPr snapToGrid="0" showGuides="1">
      <p:cViewPr varScale="1">
        <p:scale>
          <a:sx n="71" d="100"/>
          <a:sy n="71" d="100"/>
        </p:scale>
        <p:origin x="1656" y="72"/>
      </p:cViewPr>
      <p:guideLst>
        <p:guide orient="horz" pos="4042"/>
        <p:guide pos="2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81870354-F9A3-479F-89B3-DAAA090E8970}" type="datetimeFigureOut">
              <a:rPr lang="de-DE" smtClean="0"/>
              <a:t>23.10.2026</a:t>
            </a:fld>
            <a:endParaRPr lang="de-DE"/>
          </a:p>
        </p:txBody>
      </p:sp>
      <p:sp>
        <p:nvSpPr>
          <p:cNvPr id="4" name="Folienbildplatzhalter 3"/>
          <p:cNvSpPr>
            <a:spLocks noGrp="1" noRot="1" noChangeAspect="1"/>
          </p:cNvSpPr>
          <p:nvPr>
            <p:ph type="sldImg" idx="2"/>
          </p:nvPr>
        </p:nvSpPr>
        <p:spPr>
          <a:xfrm>
            <a:off x="1054100" y="1279525"/>
            <a:ext cx="4991100" cy="34544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01527520-CDE6-4417-8337-088EE4B2C8E8}" type="slidenum">
              <a:rPr lang="de-DE" smtClean="0"/>
              <a:t>‹Nr.›</a:t>
            </a:fld>
            <a:endParaRPr lang="de-DE"/>
          </a:p>
        </p:txBody>
      </p:sp>
    </p:spTree>
    <p:extLst>
      <p:ext uri="{BB962C8B-B14F-4D97-AF65-F5344CB8AC3E}">
        <p14:creationId xmlns:p14="http://schemas.microsoft.com/office/powerpoint/2010/main" val="176933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Die Prüfung dient der Sicherstellung der Eigenverantwortung bei der Absicherung versicherbarer Risiken sowie der Gleichbehandlung versicherter und nicht versicherter Betriebe. Sie beschränkt sich auf </a:t>
            </a:r>
            <a:r>
              <a:rPr lang="de-DE" sz="1200" dirty="0" err="1"/>
              <a:t>Silomais</a:t>
            </a:r>
            <a:r>
              <a:rPr lang="de-DE" sz="1200" dirty="0"/>
              <a:t>, da hierfür grundsätzlich erschwinglicher Hagelversicherungsschutz besteht. Fehlender Dürreschutz führt mangels erschwinglicher Versicherungsangebote nicht zu einer Kürzung</a:t>
            </a:r>
          </a:p>
          <a:p>
            <a:endParaRPr lang="de-DE" dirty="0"/>
          </a:p>
        </p:txBody>
      </p:sp>
      <p:sp>
        <p:nvSpPr>
          <p:cNvPr id="4" name="Foliennummernplatzhalter 3"/>
          <p:cNvSpPr>
            <a:spLocks noGrp="1"/>
          </p:cNvSpPr>
          <p:nvPr>
            <p:ph type="sldNum" sz="quarter" idx="10"/>
          </p:nvPr>
        </p:nvSpPr>
        <p:spPr/>
        <p:txBody>
          <a:bodyPr/>
          <a:lstStyle/>
          <a:p>
            <a:fld id="{01527520-CDE6-4417-8337-088EE4B2C8E8}" type="slidenum">
              <a:rPr lang="de-DE" smtClean="0"/>
              <a:t>8</a:t>
            </a:fld>
            <a:endParaRPr lang="de-DE"/>
          </a:p>
        </p:txBody>
      </p:sp>
    </p:spTree>
    <p:extLst>
      <p:ext uri="{BB962C8B-B14F-4D97-AF65-F5344CB8AC3E}">
        <p14:creationId xmlns:p14="http://schemas.microsoft.com/office/powerpoint/2010/main" val="379289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1527520-CDE6-4417-8337-088EE4B2C8E8}" type="slidenum">
              <a:rPr lang="de-DE" smtClean="0"/>
              <a:t>9</a:t>
            </a:fld>
            <a:endParaRPr lang="de-DE"/>
          </a:p>
        </p:txBody>
      </p:sp>
    </p:spTree>
    <p:extLst>
      <p:ext uri="{BB962C8B-B14F-4D97-AF65-F5344CB8AC3E}">
        <p14:creationId xmlns:p14="http://schemas.microsoft.com/office/powerpoint/2010/main" val="3644650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1527520-CDE6-4417-8337-088EE4B2C8E8}" type="slidenum">
              <a:rPr lang="de-DE" smtClean="0"/>
              <a:t>10</a:t>
            </a:fld>
            <a:endParaRPr lang="de-DE"/>
          </a:p>
        </p:txBody>
      </p:sp>
    </p:spTree>
    <p:extLst>
      <p:ext uri="{BB962C8B-B14F-4D97-AF65-F5344CB8AC3E}">
        <p14:creationId xmlns:p14="http://schemas.microsoft.com/office/powerpoint/2010/main" val="2106321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1527520-CDE6-4417-8337-088EE4B2C8E8}" type="slidenum">
              <a:rPr lang="de-DE" smtClean="0"/>
              <a:t>11</a:t>
            </a:fld>
            <a:endParaRPr lang="de-DE"/>
          </a:p>
        </p:txBody>
      </p:sp>
    </p:spTree>
    <p:extLst>
      <p:ext uri="{BB962C8B-B14F-4D97-AF65-F5344CB8AC3E}">
        <p14:creationId xmlns:p14="http://schemas.microsoft.com/office/powerpoint/2010/main" val="1776766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1527520-CDE6-4417-8337-088EE4B2C8E8}" type="slidenum">
              <a:rPr lang="de-DE" smtClean="0"/>
              <a:t>12</a:t>
            </a:fld>
            <a:endParaRPr lang="de-DE"/>
          </a:p>
        </p:txBody>
      </p:sp>
    </p:spTree>
    <p:extLst>
      <p:ext uri="{BB962C8B-B14F-4D97-AF65-F5344CB8AC3E}">
        <p14:creationId xmlns:p14="http://schemas.microsoft.com/office/powerpoint/2010/main" val="464798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1527520-CDE6-4417-8337-088EE4B2C8E8}" type="slidenum">
              <a:rPr lang="de-DE" smtClean="0"/>
              <a:t>13</a:t>
            </a:fld>
            <a:endParaRPr lang="de-DE"/>
          </a:p>
        </p:txBody>
      </p:sp>
    </p:spTree>
    <p:extLst>
      <p:ext uri="{BB962C8B-B14F-4D97-AF65-F5344CB8AC3E}">
        <p14:creationId xmlns:p14="http://schemas.microsoft.com/office/powerpoint/2010/main" val="3922663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1527520-CDE6-4417-8337-088EE4B2C8E8}" type="slidenum">
              <a:rPr lang="de-DE" smtClean="0"/>
              <a:t>14</a:t>
            </a:fld>
            <a:endParaRPr lang="de-DE"/>
          </a:p>
        </p:txBody>
      </p:sp>
    </p:spTree>
    <p:extLst>
      <p:ext uri="{BB962C8B-B14F-4D97-AF65-F5344CB8AC3E}">
        <p14:creationId xmlns:p14="http://schemas.microsoft.com/office/powerpoint/2010/main" val="3958911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1527520-CDE6-4417-8337-088EE4B2C8E8}" type="slidenum">
              <a:rPr lang="de-DE" smtClean="0"/>
              <a:t>15</a:t>
            </a:fld>
            <a:endParaRPr lang="de-DE"/>
          </a:p>
        </p:txBody>
      </p:sp>
    </p:spTree>
    <p:extLst>
      <p:ext uri="{BB962C8B-B14F-4D97-AF65-F5344CB8AC3E}">
        <p14:creationId xmlns:p14="http://schemas.microsoft.com/office/powerpoint/2010/main" val="136624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1527520-CDE6-4417-8337-088EE4B2C8E8}" type="slidenum">
              <a:rPr lang="de-DE" smtClean="0"/>
              <a:t>16</a:t>
            </a:fld>
            <a:endParaRPr lang="de-DE"/>
          </a:p>
        </p:txBody>
      </p:sp>
    </p:spTree>
    <p:extLst>
      <p:ext uri="{BB962C8B-B14F-4D97-AF65-F5344CB8AC3E}">
        <p14:creationId xmlns:p14="http://schemas.microsoft.com/office/powerpoint/2010/main" val="4030616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1527520-CDE6-4417-8337-088EE4B2C8E8}" type="slidenum">
              <a:rPr lang="de-DE" smtClean="0"/>
              <a:t>17</a:t>
            </a:fld>
            <a:endParaRPr lang="de-DE"/>
          </a:p>
        </p:txBody>
      </p:sp>
    </p:spTree>
    <p:extLst>
      <p:ext uri="{BB962C8B-B14F-4D97-AF65-F5344CB8AC3E}">
        <p14:creationId xmlns:p14="http://schemas.microsoft.com/office/powerpoint/2010/main" val="2468412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de-DE"/>
              <a:t>Titelmasterformat durch Klicken bearbeiten</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B9332DC8-E562-47BF-9B53-A9D02D317EA0}" type="datetimeFigureOut">
              <a:rPr lang="de-DE" smtClean="0"/>
              <a:t>23.10.2026</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7B12B113-CB66-4674-9004-00052152A5C7}" type="slidenum">
              <a:rPr lang="de-DE" smtClean="0"/>
              <a:t>‹Nr.›</a:t>
            </a:fld>
            <a:endParaRPr lang="de-DE" dirty="0"/>
          </a:p>
        </p:txBody>
      </p:sp>
    </p:spTree>
    <p:extLst>
      <p:ext uri="{BB962C8B-B14F-4D97-AF65-F5344CB8AC3E}">
        <p14:creationId xmlns:p14="http://schemas.microsoft.com/office/powerpoint/2010/main" val="2594598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9332DC8-E562-47BF-9B53-A9D02D317EA0}" type="datetimeFigureOut">
              <a:rPr lang="de-DE" smtClean="0"/>
              <a:t>23.10.2026</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7B12B113-CB66-4674-9004-00052152A5C7}" type="slidenum">
              <a:rPr lang="de-DE" smtClean="0"/>
              <a:t>‹Nr.›</a:t>
            </a:fld>
            <a:endParaRPr lang="de-DE" dirty="0"/>
          </a:p>
        </p:txBody>
      </p:sp>
    </p:spTree>
    <p:extLst>
      <p:ext uri="{BB962C8B-B14F-4D97-AF65-F5344CB8AC3E}">
        <p14:creationId xmlns:p14="http://schemas.microsoft.com/office/powerpoint/2010/main" val="1244221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de-DE"/>
              <a:t>Titelmasterformat durch Klicken bearbeiten</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B9332DC8-E562-47BF-9B53-A9D02D317EA0}" type="datetimeFigureOut">
              <a:rPr lang="de-DE" smtClean="0"/>
              <a:t>23.10.2026</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7B12B113-CB66-4674-9004-00052152A5C7}" type="slidenum">
              <a:rPr lang="de-DE" smtClean="0"/>
              <a:t>‹Nr.›</a:t>
            </a:fld>
            <a:endParaRPr lang="de-DE" dirty="0"/>
          </a:p>
        </p:txBody>
      </p:sp>
    </p:spTree>
    <p:extLst>
      <p:ext uri="{BB962C8B-B14F-4D97-AF65-F5344CB8AC3E}">
        <p14:creationId xmlns:p14="http://schemas.microsoft.com/office/powerpoint/2010/main" val="2386441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B9332DC8-E562-47BF-9B53-A9D02D317EA0}" type="datetimeFigureOut">
              <a:rPr lang="de-DE" smtClean="0"/>
              <a:t>23.10.2026</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7B12B113-CB66-4674-9004-00052152A5C7}" type="slidenum">
              <a:rPr lang="de-DE" smtClean="0"/>
              <a:t>‹Nr.›</a:t>
            </a:fld>
            <a:endParaRPr lang="de-DE" dirty="0"/>
          </a:p>
        </p:txBody>
      </p:sp>
    </p:spTree>
    <p:extLst>
      <p:ext uri="{BB962C8B-B14F-4D97-AF65-F5344CB8AC3E}">
        <p14:creationId xmlns:p14="http://schemas.microsoft.com/office/powerpoint/2010/main" val="318674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de-DE"/>
              <a:t>Titelmasterformat durch Klicken bearbeiten</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Content Placeholder 3"/>
          <p:cNvSpPr>
            <a:spLocks noGrp="1"/>
          </p:cNvSpPr>
          <p:nvPr>
            <p:ph sz="half" idx="2"/>
          </p:nvPr>
        </p:nvSpPr>
        <p:spPr>
          <a:xfrm>
            <a:off x="682329" y="2505075"/>
            <a:ext cx="4190702"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Content Placeholder 5"/>
          <p:cNvSpPr>
            <a:spLocks noGrp="1"/>
          </p:cNvSpPr>
          <p:nvPr>
            <p:ph sz="quarter" idx="4"/>
          </p:nvPr>
        </p:nvSpPr>
        <p:spPr>
          <a:xfrm>
            <a:off x="5014913" y="2505075"/>
            <a:ext cx="4211340"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9332DC8-E562-47BF-9B53-A9D02D317EA0}" type="datetimeFigureOut">
              <a:rPr lang="de-DE" smtClean="0"/>
              <a:t>23.10.2026</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p:txBody>
          <a:bodyPr/>
          <a:lstStyle/>
          <a:p>
            <a:fld id="{7B12B113-CB66-4674-9004-00052152A5C7}" type="slidenum">
              <a:rPr lang="de-DE" smtClean="0"/>
              <a:t>‹Nr.›</a:t>
            </a:fld>
            <a:endParaRPr lang="de-DE" dirty="0"/>
          </a:p>
        </p:txBody>
      </p:sp>
    </p:spTree>
    <p:extLst>
      <p:ext uri="{BB962C8B-B14F-4D97-AF65-F5344CB8AC3E}">
        <p14:creationId xmlns:p14="http://schemas.microsoft.com/office/powerpoint/2010/main" val="2104467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B9332DC8-E562-47BF-9B53-A9D02D317EA0}" type="datetimeFigureOut">
              <a:rPr lang="de-DE" smtClean="0"/>
              <a:t>23.10.2026</a:t>
            </a:fld>
            <a:endParaRPr lang="de-DE" dirty="0"/>
          </a:p>
        </p:txBody>
      </p:sp>
      <p:sp>
        <p:nvSpPr>
          <p:cNvPr id="4" name="Footer Placeholder 3"/>
          <p:cNvSpPr>
            <a:spLocks noGrp="1"/>
          </p:cNvSpPr>
          <p:nvPr>
            <p:ph type="ftr" sz="quarter" idx="11"/>
          </p:nvPr>
        </p:nvSpPr>
        <p:spPr/>
        <p:txBody>
          <a:bodyPr/>
          <a:lstStyle/>
          <a:p>
            <a:endParaRPr lang="de-DE" dirty="0"/>
          </a:p>
        </p:txBody>
      </p:sp>
      <p:sp>
        <p:nvSpPr>
          <p:cNvPr id="5" name="Slide Number Placeholder 4"/>
          <p:cNvSpPr>
            <a:spLocks noGrp="1"/>
          </p:cNvSpPr>
          <p:nvPr>
            <p:ph type="sldNum" sz="quarter" idx="12"/>
          </p:nvPr>
        </p:nvSpPr>
        <p:spPr/>
        <p:txBody>
          <a:bodyPr/>
          <a:lstStyle/>
          <a:p>
            <a:fld id="{7B12B113-CB66-4674-9004-00052152A5C7}" type="slidenum">
              <a:rPr lang="de-DE" smtClean="0"/>
              <a:t>‹Nr.›</a:t>
            </a:fld>
            <a:endParaRPr lang="de-DE" dirty="0"/>
          </a:p>
        </p:txBody>
      </p:sp>
    </p:spTree>
    <p:extLst>
      <p:ext uri="{BB962C8B-B14F-4D97-AF65-F5344CB8AC3E}">
        <p14:creationId xmlns:p14="http://schemas.microsoft.com/office/powerpoint/2010/main" val="3930229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332DC8-E562-47BF-9B53-A9D02D317EA0}" type="datetimeFigureOut">
              <a:rPr lang="de-DE" smtClean="0"/>
              <a:t>23.10.2026</a:t>
            </a:fld>
            <a:endParaRPr lang="de-DE" dirty="0"/>
          </a:p>
        </p:txBody>
      </p:sp>
      <p:sp>
        <p:nvSpPr>
          <p:cNvPr id="3" name="Footer Placeholder 2"/>
          <p:cNvSpPr>
            <a:spLocks noGrp="1"/>
          </p:cNvSpPr>
          <p:nvPr>
            <p:ph type="ftr" sz="quarter" idx="11"/>
          </p:nvPr>
        </p:nvSpPr>
        <p:spPr/>
        <p:txBody>
          <a:bodyPr/>
          <a:lstStyle/>
          <a:p>
            <a:endParaRPr lang="de-DE" dirty="0"/>
          </a:p>
        </p:txBody>
      </p:sp>
      <p:sp>
        <p:nvSpPr>
          <p:cNvPr id="4" name="Slide Number Placeholder 3"/>
          <p:cNvSpPr>
            <a:spLocks noGrp="1"/>
          </p:cNvSpPr>
          <p:nvPr>
            <p:ph type="sldNum" sz="quarter" idx="12"/>
          </p:nvPr>
        </p:nvSpPr>
        <p:spPr/>
        <p:txBody>
          <a:bodyPr/>
          <a:lstStyle/>
          <a:p>
            <a:fld id="{7B12B113-CB66-4674-9004-00052152A5C7}" type="slidenum">
              <a:rPr lang="de-DE" smtClean="0"/>
              <a:t>‹Nr.›</a:t>
            </a:fld>
            <a:endParaRPr lang="de-DE" dirty="0"/>
          </a:p>
        </p:txBody>
      </p:sp>
    </p:spTree>
    <p:extLst>
      <p:ext uri="{BB962C8B-B14F-4D97-AF65-F5344CB8AC3E}">
        <p14:creationId xmlns:p14="http://schemas.microsoft.com/office/powerpoint/2010/main" val="901318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de-DE"/>
              <a:t>Titelmasterformat durch Klicken bearbeiten</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B9332DC8-E562-47BF-9B53-A9D02D317EA0}" type="datetimeFigureOut">
              <a:rPr lang="de-DE" smtClean="0"/>
              <a:t>23.10.2026</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7B12B113-CB66-4674-9004-00052152A5C7}" type="slidenum">
              <a:rPr lang="de-DE" smtClean="0"/>
              <a:t>‹Nr.›</a:t>
            </a:fld>
            <a:endParaRPr lang="de-DE" dirty="0"/>
          </a:p>
        </p:txBody>
      </p:sp>
    </p:spTree>
    <p:extLst>
      <p:ext uri="{BB962C8B-B14F-4D97-AF65-F5344CB8AC3E}">
        <p14:creationId xmlns:p14="http://schemas.microsoft.com/office/powerpoint/2010/main" val="2980462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dirty="0"/>
              <a:t>Bild durch Klicken auf Symbol hinzufügen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B9332DC8-E562-47BF-9B53-A9D02D317EA0}" type="datetimeFigureOut">
              <a:rPr lang="de-DE" smtClean="0"/>
              <a:t>23.10.2026</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7B12B113-CB66-4674-9004-00052152A5C7}" type="slidenum">
              <a:rPr lang="de-DE" smtClean="0"/>
              <a:t>‹Nr.›</a:t>
            </a:fld>
            <a:endParaRPr lang="de-DE" dirty="0"/>
          </a:p>
        </p:txBody>
      </p:sp>
    </p:spTree>
    <p:extLst>
      <p:ext uri="{BB962C8B-B14F-4D97-AF65-F5344CB8AC3E}">
        <p14:creationId xmlns:p14="http://schemas.microsoft.com/office/powerpoint/2010/main" val="2684925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9332DC8-E562-47BF-9B53-A9D02D317EA0}" type="datetimeFigureOut">
              <a:rPr lang="de-DE" smtClean="0"/>
              <a:t>23.10.2026</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7B12B113-CB66-4674-9004-00052152A5C7}" type="slidenum">
              <a:rPr lang="de-DE" smtClean="0"/>
              <a:t>‹Nr.›</a:t>
            </a:fld>
            <a:endParaRPr lang="de-DE" dirty="0"/>
          </a:p>
        </p:txBody>
      </p:sp>
    </p:spTree>
    <p:extLst>
      <p:ext uri="{BB962C8B-B14F-4D97-AF65-F5344CB8AC3E}">
        <p14:creationId xmlns:p14="http://schemas.microsoft.com/office/powerpoint/2010/main" val="3899775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9332DC8-E562-47BF-9B53-A9D02D317EA0}" type="datetimeFigureOut">
              <a:rPr lang="de-DE" smtClean="0"/>
              <a:t>23.10.2026</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7B12B113-CB66-4674-9004-00052152A5C7}" type="slidenum">
              <a:rPr lang="de-DE" smtClean="0"/>
              <a:t>‹Nr.›</a:t>
            </a:fld>
            <a:endParaRPr lang="de-DE" dirty="0"/>
          </a:p>
        </p:txBody>
      </p:sp>
    </p:spTree>
    <p:extLst>
      <p:ext uri="{BB962C8B-B14F-4D97-AF65-F5344CB8AC3E}">
        <p14:creationId xmlns:p14="http://schemas.microsoft.com/office/powerpoint/2010/main" val="1151811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332DC8-E562-47BF-9B53-A9D02D317EA0}" type="datetimeFigureOut">
              <a:rPr lang="de-DE" smtClean="0"/>
              <a:t>23.10.2026</a:t>
            </a:fld>
            <a:endParaRPr lang="de-DE" dirty="0"/>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dirty="0"/>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12B113-CB66-4674-9004-00052152A5C7}" type="slidenum">
              <a:rPr lang="de-DE" smtClean="0"/>
              <a:t>‹Nr.›</a:t>
            </a:fld>
            <a:endParaRPr lang="de-DE" dirty="0"/>
          </a:p>
        </p:txBody>
      </p:sp>
    </p:spTree>
    <p:extLst>
      <p:ext uri="{BB962C8B-B14F-4D97-AF65-F5344CB8AC3E}">
        <p14:creationId xmlns:p14="http://schemas.microsoft.com/office/powerpoint/2010/main" val="1177676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foerderung.landwirtschaft-bw.de/,Lde/Startseite/Foerderwegweiser/Futtermittelhilfe" TargetMode="External"/><Relationship Id="rId4" Type="http://schemas.openxmlformats.org/officeDocument/2006/relationships/hyperlink" Target="http://www.landwirtschaft-bw.d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mailto:Anna.Blazsek@alb-donau-kreis.d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p:cNvSpPr/>
          <p:nvPr/>
        </p:nvSpPr>
        <p:spPr>
          <a:xfrm>
            <a:off x="3000992" y="4516432"/>
            <a:ext cx="421218" cy="456535"/>
          </a:xfrm>
          <a:prstGeom prst="rect">
            <a:avLst/>
          </a:prstGeom>
          <a:solidFill>
            <a:schemeClr val="bg1"/>
          </a:solidFill>
        </p:spPr>
        <p:txBody>
          <a:bodyPr wrap="square">
            <a:spAutoFit/>
          </a:bodyPr>
          <a:lstStyle/>
          <a:p>
            <a:pPr algn="ctr">
              <a:lnSpc>
                <a:spcPct val="150000"/>
              </a:lnSpc>
              <a:spcAft>
                <a:spcPts val="0"/>
              </a:spcAft>
            </a:pPr>
            <a:r>
              <a:rPr lang="de-DE" b="1" dirty="0">
                <a:solidFill>
                  <a:schemeClr val="bg1"/>
                </a:solidFill>
                <a:latin typeface="Arial" panose="020B0604020202020204" pitchFamily="34" charset="0"/>
                <a:ea typeface="Times New Roman" panose="02020603050405020304" pitchFamily="18" charset="0"/>
                <a:cs typeface="Arial" panose="020B0604020202020204" pitchFamily="34" charset="0"/>
              </a:rPr>
              <a:t>St</a:t>
            </a:r>
            <a:endParaRPr lang="de-DE" sz="16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8335" y="5921304"/>
            <a:ext cx="2429089" cy="501968"/>
          </a:xfrm>
          <a:prstGeom prst="rect">
            <a:avLst/>
          </a:prstGeom>
        </p:spPr>
      </p:pic>
      <p:sp>
        <p:nvSpPr>
          <p:cNvPr id="9" name="Textfeld 8"/>
          <p:cNvSpPr txBox="1"/>
          <p:nvPr/>
        </p:nvSpPr>
        <p:spPr>
          <a:xfrm>
            <a:off x="245203" y="5770905"/>
            <a:ext cx="6983132" cy="794064"/>
          </a:xfrm>
          <a:prstGeom prst="rect">
            <a:avLst/>
          </a:prstGeom>
          <a:noFill/>
        </p:spPr>
        <p:txBody>
          <a:bodyPr wrap="square" rtlCol="0">
            <a:spAutoFit/>
          </a:bodyPr>
          <a:lstStyle/>
          <a:p>
            <a:pPr>
              <a:lnSpc>
                <a:spcPct val="114000"/>
              </a:lnSpc>
            </a:pPr>
            <a:r>
              <a:rPr lang="de-DE" sz="2000" b="1" dirty="0">
                <a:solidFill>
                  <a:srgbClr val="335796"/>
                </a:solidFill>
              </a:rPr>
              <a:t>Informationsveranstaltung Futtermittelhilfe </a:t>
            </a:r>
          </a:p>
          <a:p>
            <a:pPr>
              <a:lnSpc>
                <a:spcPct val="114000"/>
              </a:lnSpc>
            </a:pPr>
            <a:r>
              <a:rPr lang="de-DE" sz="2000" dirty="0"/>
              <a:t>Annette Unseld | Landwirtschaftsamt</a:t>
            </a:r>
          </a:p>
        </p:txBody>
      </p:sp>
      <p:sp>
        <p:nvSpPr>
          <p:cNvPr id="11" name="Textfeld 10"/>
          <p:cNvSpPr txBox="1"/>
          <p:nvPr/>
        </p:nvSpPr>
        <p:spPr>
          <a:xfrm>
            <a:off x="0" y="4319855"/>
            <a:ext cx="3105339" cy="646331"/>
          </a:xfrm>
          <a:prstGeom prst="rect">
            <a:avLst/>
          </a:prstGeom>
          <a:solidFill>
            <a:schemeClr val="bg1"/>
          </a:solidFill>
        </p:spPr>
        <p:txBody>
          <a:bodyPr wrap="square" rtlCol="0">
            <a:spAutoFit/>
          </a:bodyPr>
          <a:lstStyle/>
          <a:p>
            <a:r>
              <a:rPr lang="de-DE" dirty="0">
                <a:solidFill>
                  <a:schemeClr val="bg1"/>
                </a:solidFill>
              </a:rPr>
              <a:t>    hhkhlä</a:t>
            </a:r>
          </a:p>
          <a:p>
            <a:r>
              <a:rPr lang="de-DE" dirty="0">
                <a:solidFill>
                  <a:schemeClr val="bg1"/>
                </a:solidFill>
              </a:rPr>
              <a:t>klnnönön</a:t>
            </a: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533" y="4643021"/>
            <a:ext cx="612892" cy="692459"/>
          </a:xfrm>
          <a:prstGeom prst="rect">
            <a:avLst/>
          </a:prstGeom>
        </p:spPr>
      </p:pic>
      <p:pic>
        <p:nvPicPr>
          <p:cNvPr id="6" name="Grafik 5"/>
          <p:cNvPicPr>
            <a:picLocks noChangeAspect="1"/>
          </p:cNvPicPr>
          <p:nvPr/>
        </p:nvPicPr>
        <p:blipFill rotWithShape="1">
          <a:blip r:embed="rId4" cstate="print">
            <a:extLst>
              <a:ext uri="{28A0092B-C50C-407E-A947-70E740481C1C}">
                <a14:useLocalDpi xmlns:a14="http://schemas.microsoft.com/office/drawing/2010/main" val="0"/>
              </a:ext>
            </a:extLst>
          </a:blip>
          <a:srcRect l="53117" t="53806" b="-488"/>
          <a:stretch/>
        </p:blipFill>
        <p:spPr>
          <a:xfrm>
            <a:off x="4953001" y="4507379"/>
            <a:ext cx="4953000" cy="412976"/>
          </a:xfrm>
          <a:prstGeom prst="rect">
            <a:avLst/>
          </a:prstGeom>
        </p:spPr>
      </p:pic>
      <p:pic>
        <p:nvPicPr>
          <p:cNvPr id="4" name="Grafik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4036650"/>
            <a:ext cx="6632461" cy="874778"/>
          </a:xfrm>
          <a:prstGeom prst="rect">
            <a:avLst/>
          </a:prstGeom>
        </p:spPr>
      </p:pic>
      <p:sp>
        <p:nvSpPr>
          <p:cNvPr id="3" name="Textfeld 2"/>
          <p:cNvSpPr txBox="1"/>
          <p:nvPr/>
        </p:nvSpPr>
        <p:spPr>
          <a:xfrm>
            <a:off x="1423358" y="655608"/>
            <a:ext cx="6883880" cy="4278094"/>
          </a:xfrm>
          <a:prstGeom prst="rect">
            <a:avLst/>
          </a:prstGeom>
          <a:noFill/>
        </p:spPr>
        <p:txBody>
          <a:bodyPr wrap="square" rtlCol="0">
            <a:spAutoFit/>
          </a:bodyPr>
          <a:lstStyle/>
          <a:p>
            <a:pPr algn="ctr"/>
            <a:endParaRPr lang="de-DE" sz="3600" dirty="0"/>
          </a:p>
          <a:p>
            <a:pPr algn="ctr"/>
            <a:r>
              <a:rPr lang="de-DE" sz="3600" b="1" dirty="0"/>
              <a:t>Futtermittelhilfe 2026</a:t>
            </a:r>
          </a:p>
          <a:p>
            <a:pPr algn="ctr"/>
            <a:endParaRPr lang="de-DE" sz="3600" dirty="0"/>
          </a:p>
          <a:p>
            <a:pPr algn="ctr"/>
            <a:r>
              <a:rPr lang="de-DE" sz="3600" dirty="0"/>
              <a:t>Informationsveranstaltung ADK</a:t>
            </a:r>
          </a:p>
          <a:p>
            <a:pPr algn="ctr"/>
            <a:endParaRPr lang="de-DE" sz="3600" dirty="0"/>
          </a:p>
          <a:p>
            <a:endParaRPr lang="de-DE" sz="3600" dirty="0"/>
          </a:p>
          <a:p>
            <a:pPr algn="ctr"/>
            <a:r>
              <a:rPr lang="de-DE" sz="2000" dirty="0"/>
              <a:t>23.10.2026 </a:t>
            </a:r>
          </a:p>
          <a:p>
            <a:endParaRPr lang="de-DE" sz="3600" dirty="0"/>
          </a:p>
        </p:txBody>
      </p:sp>
    </p:spTree>
    <p:extLst>
      <p:ext uri="{BB962C8B-B14F-4D97-AF65-F5344CB8AC3E}">
        <p14:creationId xmlns:p14="http://schemas.microsoft.com/office/powerpoint/2010/main" val="3282637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757473"/>
            <a:ext cx="6737131" cy="758990"/>
          </a:xfrm>
          <a:prstGeom prst="rect">
            <a:avLst/>
          </a:prstGeom>
          <a:noFill/>
        </p:spPr>
        <p:txBody>
          <a:bodyPr wrap="square" rtlCol="0">
            <a:spAutoFit/>
          </a:bodyPr>
          <a:lstStyle/>
          <a:p>
            <a:pPr lvl="0">
              <a:lnSpc>
                <a:spcPct val="114000"/>
              </a:lnSpc>
            </a:pPr>
            <a:r>
              <a:rPr lang="de-DE" sz="2000"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p:txBody>
          <a:bodyPr>
            <a:normAutofit/>
          </a:bodyPr>
          <a:lstStyle/>
          <a:p>
            <a:r>
              <a:rPr lang="de-DE" sz="3600" dirty="0">
                <a:latin typeface="+mn-lt"/>
              </a:rPr>
              <a:t>Agenda</a:t>
            </a:r>
          </a:p>
        </p:txBody>
      </p:sp>
      <p:sp>
        <p:nvSpPr>
          <p:cNvPr id="5" name="Inhaltsplatzhalter 4"/>
          <p:cNvSpPr>
            <a:spLocks noGrp="1"/>
          </p:cNvSpPr>
          <p:nvPr>
            <p:ph idx="1"/>
          </p:nvPr>
        </p:nvSpPr>
        <p:spPr>
          <a:xfrm>
            <a:off x="681038" y="1825626"/>
            <a:ext cx="8543925" cy="3583136"/>
          </a:xfrm>
        </p:spPr>
        <p:txBody>
          <a:bodyPr>
            <a:normAutofit fontScale="25000" lnSpcReduction="20000"/>
          </a:bodyPr>
          <a:lstStyle/>
          <a:p>
            <a:pPr>
              <a:lnSpc>
                <a:spcPct val="170000"/>
              </a:lnSpc>
            </a:pPr>
            <a:r>
              <a:rPr lang="de-DE" sz="12800" dirty="0"/>
              <a:t>Eckpunkte zur Futtermittelhilfe 2026</a:t>
            </a:r>
          </a:p>
          <a:p>
            <a:pPr>
              <a:lnSpc>
                <a:spcPct val="170000"/>
              </a:lnSpc>
            </a:pPr>
            <a:r>
              <a:rPr lang="de-DE" sz="12800" dirty="0"/>
              <a:t>Vorstellung der Antragsformulare</a:t>
            </a:r>
          </a:p>
          <a:p>
            <a:pPr>
              <a:lnSpc>
                <a:spcPct val="170000"/>
              </a:lnSpc>
            </a:pPr>
            <a:r>
              <a:rPr lang="de-DE" sz="12800" dirty="0"/>
              <a:t>Weiterer Verlauf und technische Hinweise</a:t>
            </a:r>
          </a:p>
          <a:p>
            <a:pPr>
              <a:lnSpc>
                <a:spcPct val="170000"/>
              </a:lnSpc>
            </a:pPr>
            <a:endParaRPr lang="de-DE" sz="14400" dirty="0"/>
          </a:p>
          <a:p>
            <a:pPr>
              <a:lnSpc>
                <a:spcPct val="170000"/>
              </a:lnSpc>
            </a:pPr>
            <a:endParaRPr lang="de-DE" sz="5000" dirty="0"/>
          </a:p>
          <a:p>
            <a:pPr marL="0" indent="0">
              <a:lnSpc>
                <a:spcPct val="170000"/>
              </a:lnSpc>
              <a:buNone/>
            </a:pPr>
            <a:endParaRPr lang="de-DE" sz="5000" dirty="0"/>
          </a:p>
          <a:p>
            <a:pPr marL="0" indent="0">
              <a:lnSpc>
                <a:spcPct val="170000"/>
              </a:lnSpc>
              <a:buNone/>
            </a:pPr>
            <a:r>
              <a:rPr lang="de-DE" dirty="0"/>
              <a:t> </a:t>
            </a:r>
          </a:p>
        </p:txBody>
      </p:sp>
    </p:spTree>
    <p:extLst>
      <p:ext uri="{BB962C8B-B14F-4D97-AF65-F5344CB8AC3E}">
        <p14:creationId xmlns:p14="http://schemas.microsoft.com/office/powerpoint/2010/main" val="3650892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757473"/>
            <a:ext cx="6737131" cy="723916"/>
          </a:xfrm>
          <a:prstGeom prst="rect">
            <a:avLst/>
          </a:prstGeom>
          <a:noFill/>
        </p:spPr>
        <p:txBody>
          <a:bodyPr wrap="square" rtlCol="0">
            <a:spAutoFit/>
          </a:bodyPr>
          <a:lstStyle/>
          <a:p>
            <a:pPr>
              <a:lnSpc>
                <a:spcPct val="114000"/>
              </a:lnSpc>
            </a:pPr>
            <a:r>
              <a:rPr lang="de-DE"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p:txBody>
          <a:bodyPr>
            <a:normAutofit/>
          </a:bodyPr>
          <a:lstStyle/>
          <a:p>
            <a:pPr algn="ctr"/>
            <a:r>
              <a:rPr lang="de-DE" sz="3600" dirty="0">
                <a:latin typeface="+mn-lt"/>
              </a:rPr>
              <a:t>Eckpunkte zur Futtermittelhilfe 2026</a:t>
            </a:r>
          </a:p>
        </p:txBody>
      </p:sp>
      <p:sp>
        <p:nvSpPr>
          <p:cNvPr id="5" name="Inhaltsplatzhalter 4"/>
          <p:cNvSpPr>
            <a:spLocks noGrp="1"/>
          </p:cNvSpPr>
          <p:nvPr>
            <p:ph idx="1"/>
          </p:nvPr>
        </p:nvSpPr>
        <p:spPr>
          <a:xfrm>
            <a:off x="681038" y="1825626"/>
            <a:ext cx="8543925" cy="3583136"/>
          </a:xfrm>
        </p:spPr>
        <p:txBody>
          <a:bodyPr>
            <a:normAutofit fontScale="25000" lnSpcReduction="20000"/>
          </a:bodyPr>
          <a:lstStyle/>
          <a:p>
            <a:pPr marL="0" indent="0">
              <a:lnSpc>
                <a:spcPct val="170000"/>
              </a:lnSpc>
              <a:buNone/>
            </a:pPr>
            <a:r>
              <a:rPr lang="de-DE" sz="9600" dirty="0"/>
              <a:t>Teilausgleich der Mehrkosten, die landwirtschaftlichen Unternehmen infolge dürrebedingter Schäden an ihren Futterflächen entstanden sind. </a:t>
            </a:r>
          </a:p>
          <a:p>
            <a:pPr marL="0" indent="0">
              <a:lnSpc>
                <a:spcPct val="170000"/>
              </a:lnSpc>
              <a:buNone/>
            </a:pPr>
            <a:r>
              <a:rPr lang="de-DE" sz="9600" dirty="0"/>
              <a:t>Damit soll die durch die Dürre verringerte eigene Futtererzeugung teilweise ausgeglichen und die Futterversorgung der Tiere gesichert werden</a:t>
            </a:r>
          </a:p>
          <a:p>
            <a:pPr marL="0" indent="0">
              <a:lnSpc>
                <a:spcPct val="170000"/>
              </a:lnSpc>
              <a:buNone/>
            </a:pPr>
            <a:endParaRPr lang="de-DE" sz="5000" dirty="0"/>
          </a:p>
        </p:txBody>
      </p:sp>
    </p:spTree>
    <p:extLst>
      <p:ext uri="{BB962C8B-B14F-4D97-AF65-F5344CB8AC3E}">
        <p14:creationId xmlns:p14="http://schemas.microsoft.com/office/powerpoint/2010/main" val="4066074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757473"/>
            <a:ext cx="6737131" cy="758990"/>
          </a:xfrm>
          <a:prstGeom prst="rect">
            <a:avLst/>
          </a:prstGeom>
          <a:noFill/>
        </p:spPr>
        <p:txBody>
          <a:bodyPr wrap="square" rtlCol="0">
            <a:spAutoFit/>
          </a:bodyPr>
          <a:lstStyle/>
          <a:p>
            <a:pPr lvl="0">
              <a:lnSpc>
                <a:spcPct val="114000"/>
              </a:lnSpc>
            </a:pPr>
            <a:r>
              <a:rPr lang="de-DE" sz="2000"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a:xfrm>
            <a:off x="681038" y="365128"/>
            <a:ext cx="8543925" cy="859824"/>
          </a:xfrm>
        </p:spPr>
        <p:txBody>
          <a:bodyPr>
            <a:normAutofit/>
          </a:bodyPr>
          <a:lstStyle/>
          <a:p>
            <a:pPr algn="ctr"/>
            <a:r>
              <a:rPr lang="de-DE" sz="3600" dirty="0">
                <a:latin typeface="+mn-lt"/>
              </a:rPr>
              <a:t>Eckpunkte zur Futtermittelhilfe 2026</a:t>
            </a:r>
          </a:p>
        </p:txBody>
      </p:sp>
      <p:sp>
        <p:nvSpPr>
          <p:cNvPr id="5" name="Inhaltsplatzhalter 4"/>
          <p:cNvSpPr>
            <a:spLocks noGrp="1"/>
          </p:cNvSpPr>
          <p:nvPr>
            <p:ph idx="1"/>
          </p:nvPr>
        </p:nvSpPr>
        <p:spPr>
          <a:xfrm>
            <a:off x="681038" y="1104181"/>
            <a:ext cx="8543925" cy="4304581"/>
          </a:xfrm>
        </p:spPr>
        <p:txBody>
          <a:bodyPr>
            <a:normAutofit fontScale="25000" lnSpcReduction="20000"/>
          </a:bodyPr>
          <a:lstStyle/>
          <a:p>
            <a:pPr marL="0" indent="0">
              <a:lnSpc>
                <a:spcPct val="170000"/>
              </a:lnSpc>
              <a:buNone/>
            </a:pPr>
            <a:endParaRPr lang="de-DE" sz="5000" b="1" dirty="0"/>
          </a:p>
          <a:p>
            <a:pPr marL="0" indent="0">
              <a:lnSpc>
                <a:spcPct val="170000"/>
              </a:lnSpc>
              <a:buNone/>
            </a:pPr>
            <a:r>
              <a:rPr lang="de-DE" sz="9600" b="1" dirty="0"/>
              <a:t>Ausgleichsfähig sind:</a:t>
            </a:r>
          </a:p>
          <a:p>
            <a:pPr>
              <a:lnSpc>
                <a:spcPct val="170000"/>
              </a:lnSpc>
            </a:pPr>
            <a:r>
              <a:rPr lang="de-DE" sz="9600" dirty="0"/>
              <a:t>notwendig gewordene Zukäufe von Grobfutter für im Unternehmen gehaltene Raufutterfresser inkl. dafür angefallene Transportkosten. </a:t>
            </a:r>
          </a:p>
          <a:p>
            <a:pPr>
              <a:lnSpc>
                <a:spcPct val="170000"/>
              </a:lnSpc>
            </a:pPr>
            <a:r>
              <a:rPr lang="de-DE" sz="9600" dirty="0"/>
              <a:t>Dazu zählen insbesondere Zukäufe von </a:t>
            </a:r>
            <a:r>
              <a:rPr lang="de-DE" sz="9600" dirty="0" err="1"/>
              <a:t>Silomais</a:t>
            </a:r>
            <a:r>
              <a:rPr lang="de-DE" sz="9600" dirty="0"/>
              <a:t>, Heu, Grassilage und Zwischenfrüchten.</a:t>
            </a:r>
          </a:p>
          <a:p>
            <a:pPr marL="0" indent="0">
              <a:lnSpc>
                <a:spcPct val="170000"/>
              </a:lnSpc>
              <a:buNone/>
            </a:pPr>
            <a:r>
              <a:rPr lang="de-DE" dirty="0"/>
              <a:t> </a:t>
            </a:r>
          </a:p>
        </p:txBody>
      </p:sp>
    </p:spTree>
    <p:extLst>
      <p:ext uri="{BB962C8B-B14F-4D97-AF65-F5344CB8AC3E}">
        <p14:creationId xmlns:p14="http://schemas.microsoft.com/office/powerpoint/2010/main" val="299868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757473"/>
            <a:ext cx="6737131" cy="723916"/>
          </a:xfrm>
          <a:prstGeom prst="rect">
            <a:avLst/>
          </a:prstGeom>
          <a:noFill/>
        </p:spPr>
        <p:txBody>
          <a:bodyPr wrap="square" rtlCol="0">
            <a:spAutoFit/>
          </a:bodyPr>
          <a:lstStyle/>
          <a:p>
            <a:pPr>
              <a:lnSpc>
                <a:spcPct val="114000"/>
              </a:lnSpc>
            </a:pPr>
            <a:r>
              <a:rPr lang="de-DE"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a:xfrm>
            <a:off x="681038" y="365128"/>
            <a:ext cx="8543925" cy="859824"/>
          </a:xfrm>
        </p:spPr>
        <p:txBody>
          <a:bodyPr>
            <a:normAutofit/>
          </a:bodyPr>
          <a:lstStyle/>
          <a:p>
            <a:pPr algn="ctr"/>
            <a:r>
              <a:rPr lang="de-DE" sz="3600" dirty="0">
                <a:latin typeface="+mn-lt"/>
              </a:rPr>
              <a:t>Eckpunkte zur Futtermittelhilfe 2026</a:t>
            </a:r>
          </a:p>
        </p:txBody>
      </p:sp>
      <p:sp>
        <p:nvSpPr>
          <p:cNvPr id="5" name="Inhaltsplatzhalter 4"/>
          <p:cNvSpPr>
            <a:spLocks noGrp="1"/>
          </p:cNvSpPr>
          <p:nvPr>
            <p:ph idx="1"/>
          </p:nvPr>
        </p:nvSpPr>
        <p:spPr>
          <a:xfrm>
            <a:off x="681038" y="1104181"/>
            <a:ext cx="8543925" cy="4304581"/>
          </a:xfrm>
        </p:spPr>
        <p:txBody>
          <a:bodyPr>
            <a:noAutofit/>
          </a:bodyPr>
          <a:lstStyle/>
          <a:p>
            <a:pPr>
              <a:lnSpc>
                <a:spcPct val="170000"/>
              </a:lnSpc>
            </a:pPr>
            <a:r>
              <a:rPr lang="de-DE" sz="2000" dirty="0"/>
              <a:t>Berücksichtigt werden Zukäufe, die im Zeitraum vom 1. Juli 2026 bis zum 31. Januar 2027 (Ausschlussfrist) entstanden sind. Nachweise durch Rechnungen und Überweisungsbelege bzw. Quittungen müssen spätestens bis zum 31. Januar 2027 bei der Bewilligungs- und Auszahlungsbehörde (zuständige ULB) eingereicht werden</a:t>
            </a:r>
          </a:p>
          <a:p>
            <a:pPr marL="0" indent="0">
              <a:lnSpc>
                <a:spcPct val="170000"/>
              </a:lnSpc>
              <a:buNone/>
            </a:pPr>
            <a:r>
              <a:rPr lang="de-DE" sz="2000" b="1" dirty="0">
                <a:solidFill>
                  <a:srgbClr val="FF0000"/>
                </a:solidFill>
              </a:rPr>
              <a:t>nicht </a:t>
            </a:r>
            <a:r>
              <a:rPr lang="de-DE" sz="2000" b="1" dirty="0"/>
              <a:t>Ausgleichsfähig sind</a:t>
            </a:r>
            <a:r>
              <a:rPr lang="de-DE" sz="2000" dirty="0"/>
              <a:t>:</a:t>
            </a:r>
          </a:p>
          <a:p>
            <a:pPr>
              <a:lnSpc>
                <a:spcPct val="170000"/>
              </a:lnSpc>
            </a:pPr>
            <a:r>
              <a:rPr lang="de-DE" sz="2000" dirty="0"/>
              <a:t>Regelmäßig anfallende Zukäufe von Grobfutter, die üblicherweise jedes Jahr getätigt werden. Der Zukauf von Substraten für den Betrieb von Biogasanlagen</a:t>
            </a:r>
          </a:p>
        </p:txBody>
      </p:sp>
    </p:spTree>
    <p:extLst>
      <p:ext uri="{BB962C8B-B14F-4D97-AF65-F5344CB8AC3E}">
        <p14:creationId xmlns:p14="http://schemas.microsoft.com/office/powerpoint/2010/main" val="1112101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757473"/>
            <a:ext cx="6737131" cy="723916"/>
          </a:xfrm>
          <a:prstGeom prst="rect">
            <a:avLst/>
          </a:prstGeom>
          <a:noFill/>
        </p:spPr>
        <p:txBody>
          <a:bodyPr wrap="square" rtlCol="0">
            <a:spAutoFit/>
          </a:bodyPr>
          <a:lstStyle/>
          <a:p>
            <a:pPr>
              <a:lnSpc>
                <a:spcPct val="114000"/>
              </a:lnSpc>
            </a:pPr>
            <a:r>
              <a:rPr lang="de-DE"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a:xfrm>
            <a:off x="681038" y="365128"/>
            <a:ext cx="8543925" cy="859824"/>
          </a:xfrm>
        </p:spPr>
        <p:txBody>
          <a:bodyPr>
            <a:normAutofit/>
          </a:bodyPr>
          <a:lstStyle/>
          <a:p>
            <a:pPr algn="ctr"/>
            <a:r>
              <a:rPr lang="de-DE" sz="3600" dirty="0">
                <a:latin typeface="+mn-lt"/>
              </a:rPr>
              <a:t>Eckpunkte zur Futtermittelhilfe 2026</a:t>
            </a:r>
          </a:p>
        </p:txBody>
      </p:sp>
      <p:sp>
        <p:nvSpPr>
          <p:cNvPr id="5" name="Inhaltsplatzhalter 4"/>
          <p:cNvSpPr>
            <a:spLocks noGrp="1"/>
          </p:cNvSpPr>
          <p:nvPr>
            <p:ph idx="1"/>
          </p:nvPr>
        </p:nvSpPr>
        <p:spPr>
          <a:xfrm>
            <a:off x="681038" y="1104181"/>
            <a:ext cx="8543925" cy="4304581"/>
          </a:xfrm>
        </p:spPr>
        <p:txBody>
          <a:bodyPr>
            <a:noAutofit/>
          </a:bodyPr>
          <a:lstStyle/>
          <a:p>
            <a:pPr marL="0" indent="0">
              <a:lnSpc>
                <a:spcPct val="170000"/>
              </a:lnSpc>
              <a:buNone/>
            </a:pPr>
            <a:endParaRPr lang="de-DE" sz="2000" b="1" dirty="0"/>
          </a:p>
          <a:p>
            <a:pPr marL="0" indent="0">
              <a:lnSpc>
                <a:spcPct val="170000"/>
              </a:lnSpc>
              <a:buNone/>
            </a:pPr>
            <a:r>
              <a:rPr lang="de-DE" sz="2000" b="1" dirty="0"/>
              <a:t>Zuschussberechtigt:</a:t>
            </a:r>
          </a:p>
          <a:p>
            <a:pPr>
              <a:lnSpc>
                <a:spcPct val="170000"/>
              </a:lnSpc>
            </a:pPr>
            <a:r>
              <a:rPr lang="de-DE" sz="2000" dirty="0"/>
              <a:t>landwirtschaftlichen Unternehmen unabhängig der Rechtsform und Größe, die ihren Betriebssitz oder eine Niederlassung in Baden-Württemberg haben, landwirtschaftliche Erzeugnisse im Rahmen der Primärproduktion erzeugen und Raufutterfresser halten. </a:t>
            </a:r>
          </a:p>
          <a:p>
            <a:pPr>
              <a:lnSpc>
                <a:spcPct val="170000"/>
              </a:lnSpc>
            </a:pPr>
            <a:r>
              <a:rPr lang="de-DE" sz="2000" dirty="0"/>
              <a:t>Dürrebedingter Ertragsverlust von mehr als 30 % auf den Futteranbauflächen</a:t>
            </a:r>
          </a:p>
        </p:txBody>
      </p:sp>
    </p:spTree>
    <p:extLst>
      <p:ext uri="{BB962C8B-B14F-4D97-AF65-F5344CB8AC3E}">
        <p14:creationId xmlns:p14="http://schemas.microsoft.com/office/powerpoint/2010/main" val="2697924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967980"/>
            <a:ext cx="6737131" cy="723916"/>
          </a:xfrm>
          <a:prstGeom prst="rect">
            <a:avLst/>
          </a:prstGeom>
          <a:noFill/>
        </p:spPr>
        <p:txBody>
          <a:bodyPr wrap="square" rtlCol="0">
            <a:spAutoFit/>
          </a:bodyPr>
          <a:lstStyle/>
          <a:p>
            <a:pPr>
              <a:lnSpc>
                <a:spcPct val="114000"/>
              </a:lnSpc>
            </a:pPr>
            <a:r>
              <a:rPr lang="de-DE"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a:xfrm>
            <a:off x="681038" y="175347"/>
            <a:ext cx="8543925" cy="859824"/>
          </a:xfrm>
        </p:spPr>
        <p:txBody>
          <a:bodyPr>
            <a:normAutofit/>
          </a:bodyPr>
          <a:lstStyle/>
          <a:p>
            <a:pPr algn="ctr"/>
            <a:r>
              <a:rPr lang="de-DE" sz="3600" dirty="0">
                <a:latin typeface="+mn-lt"/>
              </a:rPr>
              <a:t>Eckpunkte zur Futtermittelhilfe 2026</a:t>
            </a:r>
          </a:p>
        </p:txBody>
      </p:sp>
      <p:sp>
        <p:nvSpPr>
          <p:cNvPr id="5" name="Inhaltsplatzhalter 4"/>
          <p:cNvSpPr>
            <a:spLocks noGrp="1"/>
          </p:cNvSpPr>
          <p:nvPr>
            <p:ph idx="1"/>
          </p:nvPr>
        </p:nvSpPr>
        <p:spPr>
          <a:xfrm>
            <a:off x="560266" y="1349285"/>
            <a:ext cx="8543925" cy="4304581"/>
          </a:xfrm>
        </p:spPr>
        <p:txBody>
          <a:bodyPr>
            <a:noAutofit/>
          </a:bodyPr>
          <a:lstStyle/>
          <a:p>
            <a:pPr marL="0" indent="0">
              <a:lnSpc>
                <a:spcPct val="170000"/>
              </a:lnSpc>
              <a:buNone/>
            </a:pPr>
            <a:r>
              <a:rPr lang="de-DE" sz="2000" b="1" dirty="0">
                <a:solidFill>
                  <a:srgbClr val="FF0000"/>
                </a:solidFill>
              </a:rPr>
              <a:t>Keinen</a:t>
            </a:r>
            <a:r>
              <a:rPr lang="de-DE" sz="2000" b="1" dirty="0"/>
              <a:t> Ausgleich erhalten Unternehmen, </a:t>
            </a:r>
          </a:p>
          <a:p>
            <a:pPr>
              <a:lnSpc>
                <a:spcPct val="170000"/>
              </a:lnSpc>
            </a:pPr>
            <a:r>
              <a:rPr lang="de-DE" sz="2000" dirty="0"/>
              <a:t>Kapitalbeteiligung der öffentlichen Hand mehr als 25% des Eigenkapitals beträgt, </a:t>
            </a:r>
          </a:p>
          <a:p>
            <a:pPr>
              <a:lnSpc>
                <a:spcPct val="170000"/>
              </a:lnSpc>
            </a:pPr>
            <a:r>
              <a:rPr lang="de-DE" sz="2000" dirty="0"/>
              <a:t>die eine von der Europäischen Kommission angeordnete Rückzahlung einer unzulässigen Beihilfe noch nicht geleistet haben. </a:t>
            </a:r>
          </a:p>
          <a:p>
            <a:pPr>
              <a:lnSpc>
                <a:spcPct val="170000"/>
              </a:lnSpc>
            </a:pPr>
            <a:r>
              <a:rPr lang="de-DE" sz="2000" dirty="0"/>
              <a:t>Unternehmen in Schwierigkeiten </a:t>
            </a:r>
            <a:r>
              <a:rPr lang="de-DE" sz="2000" dirty="0" err="1"/>
              <a:t>i.S.d</a:t>
            </a:r>
            <a:r>
              <a:rPr lang="de-DE" sz="2000" dirty="0"/>
              <a:t>. Definition des EU-Agrarrahmens, außer die Schwierigkeiten sind auf die Dürre 2026 zurückzuführen. </a:t>
            </a:r>
          </a:p>
        </p:txBody>
      </p:sp>
    </p:spTree>
    <p:extLst>
      <p:ext uri="{BB962C8B-B14F-4D97-AF65-F5344CB8AC3E}">
        <p14:creationId xmlns:p14="http://schemas.microsoft.com/office/powerpoint/2010/main" val="2449205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967980"/>
            <a:ext cx="6737131" cy="723916"/>
          </a:xfrm>
          <a:prstGeom prst="rect">
            <a:avLst/>
          </a:prstGeom>
          <a:noFill/>
        </p:spPr>
        <p:txBody>
          <a:bodyPr wrap="square" rtlCol="0">
            <a:spAutoFit/>
          </a:bodyPr>
          <a:lstStyle/>
          <a:p>
            <a:pPr>
              <a:lnSpc>
                <a:spcPct val="114000"/>
              </a:lnSpc>
            </a:pPr>
            <a:r>
              <a:rPr lang="de-DE"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a:xfrm>
            <a:off x="681038" y="175347"/>
            <a:ext cx="8543925" cy="859824"/>
          </a:xfrm>
        </p:spPr>
        <p:txBody>
          <a:bodyPr>
            <a:normAutofit/>
          </a:bodyPr>
          <a:lstStyle/>
          <a:p>
            <a:pPr algn="ctr"/>
            <a:r>
              <a:rPr lang="de-DE" sz="3600" dirty="0">
                <a:latin typeface="+mn-lt"/>
              </a:rPr>
              <a:t>Eckpunkte zur Futtermittelhilfe 2026</a:t>
            </a:r>
          </a:p>
        </p:txBody>
      </p:sp>
      <p:sp>
        <p:nvSpPr>
          <p:cNvPr id="5" name="Inhaltsplatzhalter 4"/>
          <p:cNvSpPr>
            <a:spLocks noGrp="1"/>
          </p:cNvSpPr>
          <p:nvPr>
            <p:ph idx="1"/>
          </p:nvPr>
        </p:nvSpPr>
        <p:spPr>
          <a:xfrm>
            <a:off x="560266" y="1349285"/>
            <a:ext cx="8543925" cy="4304581"/>
          </a:xfrm>
        </p:spPr>
        <p:txBody>
          <a:bodyPr>
            <a:noAutofit/>
          </a:bodyPr>
          <a:lstStyle/>
          <a:p>
            <a:pPr marL="0" indent="0">
              <a:lnSpc>
                <a:spcPct val="170000"/>
              </a:lnSpc>
              <a:buNone/>
            </a:pPr>
            <a:r>
              <a:rPr lang="de-DE" sz="2000" b="1" dirty="0"/>
              <a:t>In welcher Höhe erfolgt der Ausgleich? </a:t>
            </a:r>
          </a:p>
          <a:p>
            <a:pPr>
              <a:lnSpc>
                <a:spcPct val="170000"/>
              </a:lnSpc>
            </a:pPr>
            <a:r>
              <a:rPr lang="de-DE" sz="2000" dirty="0"/>
              <a:t>Die Finanzhilfe beträgt </a:t>
            </a:r>
            <a:r>
              <a:rPr lang="de-DE" sz="2000" u="sng" dirty="0"/>
              <a:t>bis zu 50 % </a:t>
            </a:r>
            <a:r>
              <a:rPr lang="de-DE" sz="2000" dirty="0"/>
              <a:t>der förderfähigen und nachgewiesenen Kosten für Futterzukäufe und Transportkosten </a:t>
            </a:r>
          </a:p>
          <a:p>
            <a:pPr>
              <a:lnSpc>
                <a:spcPct val="170000"/>
              </a:lnSpc>
            </a:pPr>
            <a:r>
              <a:rPr lang="de-DE" sz="2000" dirty="0"/>
              <a:t>Die Finanzhilfe wird um 50 % gekürzt, sofern ein Betrieb mehr als 50 % seiner Futterbauflächen mit </a:t>
            </a:r>
            <a:r>
              <a:rPr lang="de-DE" sz="2000" dirty="0" err="1"/>
              <a:t>Silomais</a:t>
            </a:r>
            <a:r>
              <a:rPr lang="de-DE" sz="2000" dirty="0"/>
              <a:t> bewirtschaftet &amp; diese nicht gegen Hagel versichert sind. </a:t>
            </a:r>
          </a:p>
        </p:txBody>
      </p:sp>
    </p:spTree>
    <p:extLst>
      <p:ext uri="{BB962C8B-B14F-4D97-AF65-F5344CB8AC3E}">
        <p14:creationId xmlns:p14="http://schemas.microsoft.com/office/powerpoint/2010/main" val="3565458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967980"/>
            <a:ext cx="6737131" cy="723916"/>
          </a:xfrm>
          <a:prstGeom prst="rect">
            <a:avLst/>
          </a:prstGeom>
          <a:noFill/>
        </p:spPr>
        <p:txBody>
          <a:bodyPr wrap="square" rtlCol="0">
            <a:spAutoFit/>
          </a:bodyPr>
          <a:lstStyle/>
          <a:p>
            <a:pPr>
              <a:lnSpc>
                <a:spcPct val="114000"/>
              </a:lnSpc>
            </a:pPr>
            <a:r>
              <a:rPr lang="de-DE"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a:xfrm>
            <a:off x="681038" y="175347"/>
            <a:ext cx="8543925" cy="859824"/>
          </a:xfrm>
        </p:spPr>
        <p:txBody>
          <a:bodyPr>
            <a:normAutofit/>
          </a:bodyPr>
          <a:lstStyle/>
          <a:p>
            <a:pPr algn="ctr"/>
            <a:r>
              <a:rPr lang="de-DE" sz="3600" dirty="0">
                <a:latin typeface="+mn-lt"/>
              </a:rPr>
              <a:t>Eckpunkte zur Futtermittelhilfe 2026</a:t>
            </a:r>
          </a:p>
        </p:txBody>
      </p:sp>
      <p:sp>
        <p:nvSpPr>
          <p:cNvPr id="5" name="Inhaltsplatzhalter 4"/>
          <p:cNvSpPr>
            <a:spLocks noGrp="1"/>
          </p:cNvSpPr>
          <p:nvPr>
            <p:ph idx="1"/>
          </p:nvPr>
        </p:nvSpPr>
        <p:spPr>
          <a:xfrm>
            <a:off x="456749" y="1035171"/>
            <a:ext cx="8543925" cy="4304581"/>
          </a:xfrm>
        </p:spPr>
        <p:txBody>
          <a:bodyPr>
            <a:noAutofit/>
          </a:bodyPr>
          <a:lstStyle/>
          <a:p>
            <a:pPr marL="0" indent="0">
              <a:lnSpc>
                <a:spcPct val="170000"/>
              </a:lnSpc>
              <a:buNone/>
            </a:pPr>
            <a:r>
              <a:rPr lang="de-DE" sz="2000" b="1" dirty="0"/>
              <a:t>In welcher Höhe erfolgt der Ausgleich? </a:t>
            </a:r>
          </a:p>
          <a:p>
            <a:pPr>
              <a:lnSpc>
                <a:spcPct val="170000"/>
              </a:lnSpc>
            </a:pPr>
            <a:r>
              <a:rPr lang="de-DE" sz="2000" dirty="0"/>
              <a:t>Der Erhalt von Finanzhilfen setzt einen förderfähigen Gesamtschaden von mind. 2.500 € je antragstellendes Unternehmen voraus. </a:t>
            </a:r>
          </a:p>
          <a:p>
            <a:pPr>
              <a:lnSpc>
                <a:spcPct val="170000"/>
              </a:lnSpc>
            </a:pPr>
            <a:r>
              <a:rPr lang="de-DE" sz="2000" dirty="0"/>
              <a:t>Der maximal förderfähige Gesamtschaden beträgt bis zu 100.000 € je antragstellendes Unternehmen. </a:t>
            </a:r>
          </a:p>
          <a:p>
            <a:pPr>
              <a:lnSpc>
                <a:spcPct val="170000"/>
              </a:lnSpc>
            </a:pPr>
            <a:r>
              <a:rPr lang="de-DE" sz="2000" dirty="0"/>
              <a:t>Das MLR behält sich vor, die Beihilfeintensität und den Maximalbetrag anzupassen, um die verfügbaren Haushaltsmittel entsprechend der insgesamt beantragten Finanzhilfen einzusetzen. </a:t>
            </a:r>
          </a:p>
        </p:txBody>
      </p:sp>
    </p:spTree>
    <p:extLst>
      <p:ext uri="{BB962C8B-B14F-4D97-AF65-F5344CB8AC3E}">
        <p14:creationId xmlns:p14="http://schemas.microsoft.com/office/powerpoint/2010/main" val="1332720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967980"/>
            <a:ext cx="6737131" cy="723916"/>
          </a:xfrm>
          <a:prstGeom prst="rect">
            <a:avLst/>
          </a:prstGeom>
          <a:noFill/>
        </p:spPr>
        <p:txBody>
          <a:bodyPr wrap="square" rtlCol="0">
            <a:spAutoFit/>
          </a:bodyPr>
          <a:lstStyle/>
          <a:p>
            <a:pPr>
              <a:lnSpc>
                <a:spcPct val="114000"/>
              </a:lnSpc>
            </a:pPr>
            <a:r>
              <a:rPr lang="de-DE"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a:xfrm>
            <a:off x="681038" y="175347"/>
            <a:ext cx="8543925" cy="859824"/>
          </a:xfrm>
        </p:spPr>
        <p:txBody>
          <a:bodyPr>
            <a:normAutofit/>
          </a:bodyPr>
          <a:lstStyle/>
          <a:p>
            <a:pPr algn="ctr"/>
            <a:r>
              <a:rPr lang="de-DE" sz="3600" dirty="0">
                <a:latin typeface="+mn-lt"/>
              </a:rPr>
              <a:t>Eckpunkte zur Futtermittelhilfe 2026</a:t>
            </a:r>
          </a:p>
        </p:txBody>
      </p:sp>
      <p:sp>
        <p:nvSpPr>
          <p:cNvPr id="5" name="Inhaltsplatzhalter 4"/>
          <p:cNvSpPr>
            <a:spLocks noGrp="1"/>
          </p:cNvSpPr>
          <p:nvPr>
            <p:ph idx="1"/>
          </p:nvPr>
        </p:nvSpPr>
        <p:spPr>
          <a:xfrm>
            <a:off x="456749" y="1035171"/>
            <a:ext cx="8543925" cy="4796286"/>
          </a:xfrm>
        </p:spPr>
        <p:txBody>
          <a:bodyPr>
            <a:noAutofit/>
          </a:bodyPr>
          <a:lstStyle/>
          <a:p>
            <a:pPr marL="0" indent="0">
              <a:lnSpc>
                <a:spcPct val="170000"/>
              </a:lnSpc>
              <a:buNone/>
            </a:pPr>
            <a:r>
              <a:rPr lang="de-DE" sz="2000" b="1" dirty="0"/>
              <a:t>Berechnung des dürrebedingten Ertragsverlusts </a:t>
            </a:r>
          </a:p>
          <a:p>
            <a:pPr>
              <a:lnSpc>
                <a:spcPct val="170000"/>
              </a:lnSpc>
            </a:pPr>
            <a:r>
              <a:rPr lang="de-DE" sz="2000" dirty="0"/>
              <a:t>Mit der Excel Datei wird ermittelt: Der dürrebedingte Ertragsverlust, nachgewiesenen Kosten für Grobfutterzukäufe einschließlich Transportkosten dies ergibt den </a:t>
            </a:r>
            <a:r>
              <a:rPr lang="de-DE" sz="2000" u="sng" dirty="0"/>
              <a:t>förderfähigen Gesamtschaden </a:t>
            </a:r>
          </a:p>
          <a:p>
            <a:pPr>
              <a:lnSpc>
                <a:spcPct val="170000"/>
              </a:lnSpc>
            </a:pPr>
            <a:r>
              <a:rPr lang="de-DE" sz="2000" dirty="0"/>
              <a:t>Das Unternehmen gibt die bewirtschaftete Fläche und Anzahl der Tiere laut gemeinsamen Antrags (GA 2025 und 2026) und den prozentualen Ertragsverlust 2026 an. </a:t>
            </a:r>
          </a:p>
        </p:txBody>
      </p:sp>
    </p:spTree>
    <p:extLst>
      <p:ext uri="{BB962C8B-B14F-4D97-AF65-F5344CB8AC3E}">
        <p14:creationId xmlns:p14="http://schemas.microsoft.com/office/powerpoint/2010/main" val="1051789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967980"/>
            <a:ext cx="6737131" cy="723916"/>
          </a:xfrm>
          <a:prstGeom prst="rect">
            <a:avLst/>
          </a:prstGeom>
          <a:noFill/>
        </p:spPr>
        <p:txBody>
          <a:bodyPr wrap="square" rtlCol="0">
            <a:spAutoFit/>
          </a:bodyPr>
          <a:lstStyle/>
          <a:p>
            <a:pPr>
              <a:lnSpc>
                <a:spcPct val="114000"/>
              </a:lnSpc>
            </a:pPr>
            <a:r>
              <a:rPr lang="de-DE"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a:xfrm>
            <a:off x="681038" y="175347"/>
            <a:ext cx="8543925" cy="859824"/>
          </a:xfrm>
        </p:spPr>
        <p:txBody>
          <a:bodyPr>
            <a:normAutofit/>
          </a:bodyPr>
          <a:lstStyle/>
          <a:p>
            <a:pPr algn="ctr"/>
            <a:r>
              <a:rPr lang="de-DE" sz="3600" dirty="0">
                <a:latin typeface="+mn-lt"/>
              </a:rPr>
              <a:t>Eckpunkte zur Futtermittelhilfe 2026</a:t>
            </a:r>
          </a:p>
        </p:txBody>
      </p:sp>
      <p:sp>
        <p:nvSpPr>
          <p:cNvPr id="5" name="Inhaltsplatzhalter 4"/>
          <p:cNvSpPr>
            <a:spLocks noGrp="1"/>
          </p:cNvSpPr>
          <p:nvPr>
            <p:ph idx="1"/>
          </p:nvPr>
        </p:nvSpPr>
        <p:spPr>
          <a:xfrm>
            <a:off x="456749" y="1035171"/>
            <a:ext cx="8543925" cy="4796286"/>
          </a:xfrm>
        </p:spPr>
        <p:txBody>
          <a:bodyPr>
            <a:noAutofit/>
          </a:bodyPr>
          <a:lstStyle/>
          <a:p>
            <a:pPr marL="0" indent="0">
              <a:lnSpc>
                <a:spcPct val="170000"/>
              </a:lnSpc>
              <a:buNone/>
            </a:pPr>
            <a:r>
              <a:rPr lang="de-DE" sz="2000" b="1" dirty="0"/>
              <a:t>Berechnung des förderfähigen Gesamtschadens </a:t>
            </a:r>
          </a:p>
          <a:p>
            <a:pPr>
              <a:lnSpc>
                <a:spcPct val="170000"/>
              </a:lnSpc>
            </a:pPr>
            <a:r>
              <a:rPr lang="de-DE" sz="2000" dirty="0"/>
              <a:t>Versicherungsleistungen, Leistungen Dritter und Spenden sind abzuziehen und nachzuweisen.</a:t>
            </a:r>
          </a:p>
          <a:p>
            <a:pPr>
              <a:lnSpc>
                <a:spcPct val="170000"/>
              </a:lnSpc>
            </a:pPr>
            <a:r>
              <a:rPr lang="de-DE" sz="2000" dirty="0"/>
              <a:t>Die Zukäufe sind durch Rechnungen und Überweisungsbelege bzw. Quittungen nachzuweisen (Scan ausreichend). </a:t>
            </a:r>
          </a:p>
          <a:p>
            <a:pPr>
              <a:lnSpc>
                <a:spcPct val="170000"/>
              </a:lnSpc>
            </a:pPr>
            <a:r>
              <a:rPr lang="de-DE" sz="2000" dirty="0"/>
              <a:t>Für Eigentransporte gelten entfernungsabhängige Pauschalbeträge der LEL.</a:t>
            </a:r>
          </a:p>
        </p:txBody>
      </p:sp>
    </p:spTree>
    <p:extLst>
      <p:ext uri="{BB962C8B-B14F-4D97-AF65-F5344CB8AC3E}">
        <p14:creationId xmlns:p14="http://schemas.microsoft.com/office/powerpoint/2010/main" val="277433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967980"/>
            <a:ext cx="6737131" cy="723916"/>
          </a:xfrm>
          <a:prstGeom prst="rect">
            <a:avLst/>
          </a:prstGeom>
          <a:noFill/>
        </p:spPr>
        <p:txBody>
          <a:bodyPr wrap="square" rtlCol="0">
            <a:spAutoFit/>
          </a:bodyPr>
          <a:lstStyle/>
          <a:p>
            <a:pPr>
              <a:lnSpc>
                <a:spcPct val="114000"/>
              </a:lnSpc>
            </a:pPr>
            <a:r>
              <a:rPr lang="de-DE"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a:xfrm>
            <a:off x="681038" y="175347"/>
            <a:ext cx="8543925" cy="859824"/>
          </a:xfrm>
        </p:spPr>
        <p:txBody>
          <a:bodyPr>
            <a:normAutofit/>
          </a:bodyPr>
          <a:lstStyle/>
          <a:p>
            <a:pPr algn="ctr"/>
            <a:r>
              <a:rPr lang="de-DE" sz="3600" dirty="0">
                <a:latin typeface="+mn-lt"/>
              </a:rPr>
              <a:t>Eckpunkte zur Futtermittelhilfe 2026</a:t>
            </a:r>
          </a:p>
        </p:txBody>
      </p:sp>
      <p:sp>
        <p:nvSpPr>
          <p:cNvPr id="5" name="Inhaltsplatzhalter 4"/>
          <p:cNvSpPr>
            <a:spLocks noGrp="1"/>
          </p:cNvSpPr>
          <p:nvPr>
            <p:ph idx="1"/>
          </p:nvPr>
        </p:nvSpPr>
        <p:spPr>
          <a:xfrm>
            <a:off x="456749" y="1035171"/>
            <a:ext cx="8543925" cy="4796286"/>
          </a:xfrm>
        </p:spPr>
        <p:txBody>
          <a:bodyPr>
            <a:noAutofit/>
          </a:bodyPr>
          <a:lstStyle/>
          <a:p>
            <a:pPr marL="0" indent="0">
              <a:lnSpc>
                <a:spcPct val="170000"/>
              </a:lnSpc>
              <a:buNone/>
            </a:pPr>
            <a:r>
              <a:rPr lang="de-DE" sz="2000" b="1" dirty="0"/>
              <a:t>Nachweise </a:t>
            </a:r>
          </a:p>
          <a:p>
            <a:pPr>
              <a:lnSpc>
                <a:spcPct val="170000"/>
              </a:lnSpc>
            </a:pPr>
            <a:r>
              <a:rPr lang="de-DE" sz="2000" dirty="0"/>
              <a:t>Futterzukauf: Rechnung und Überweisungs- oder Quittungsbeleg mit Angabe von Verkäufer, Grobfutterart, Menge (</a:t>
            </a:r>
            <a:r>
              <a:rPr lang="de-DE" sz="2000" dirty="0" err="1"/>
              <a:t>dt</a:t>
            </a:r>
            <a:r>
              <a:rPr lang="de-DE" sz="2000" dirty="0"/>
              <a:t> TM) und Rechnungsbetrag inkl. MwSt. </a:t>
            </a:r>
          </a:p>
          <a:p>
            <a:pPr>
              <a:lnSpc>
                <a:spcPct val="170000"/>
              </a:lnSpc>
            </a:pPr>
            <a:r>
              <a:rPr lang="de-DE" sz="2000" dirty="0"/>
              <a:t>Transportkosten: Separater Ausweis mit Angabe des Transporteurs, der Transportentfernung, der Grobfutterart, der Menge (</a:t>
            </a:r>
            <a:r>
              <a:rPr lang="de-DE" sz="2000" dirty="0" err="1"/>
              <a:t>dt</a:t>
            </a:r>
            <a:r>
              <a:rPr lang="de-DE" sz="2000" dirty="0"/>
              <a:t> TM) und des Betrags inkl. MwSt. </a:t>
            </a:r>
          </a:p>
        </p:txBody>
      </p:sp>
    </p:spTree>
    <p:extLst>
      <p:ext uri="{BB962C8B-B14F-4D97-AF65-F5344CB8AC3E}">
        <p14:creationId xmlns:p14="http://schemas.microsoft.com/office/powerpoint/2010/main" val="616991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967980"/>
            <a:ext cx="6737131" cy="723916"/>
          </a:xfrm>
          <a:prstGeom prst="rect">
            <a:avLst/>
          </a:prstGeom>
          <a:noFill/>
        </p:spPr>
        <p:txBody>
          <a:bodyPr wrap="square" rtlCol="0">
            <a:spAutoFit/>
          </a:bodyPr>
          <a:lstStyle/>
          <a:p>
            <a:pPr>
              <a:lnSpc>
                <a:spcPct val="114000"/>
              </a:lnSpc>
            </a:pPr>
            <a:r>
              <a:rPr lang="de-DE"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a:xfrm>
            <a:off x="681038" y="175347"/>
            <a:ext cx="8543925" cy="859824"/>
          </a:xfrm>
        </p:spPr>
        <p:txBody>
          <a:bodyPr>
            <a:normAutofit/>
          </a:bodyPr>
          <a:lstStyle/>
          <a:p>
            <a:pPr algn="ctr"/>
            <a:r>
              <a:rPr lang="de-DE" sz="3600" dirty="0">
                <a:latin typeface="+mn-lt"/>
              </a:rPr>
              <a:t>Vorstellung der Antragsformulare</a:t>
            </a:r>
          </a:p>
        </p:txBody>
      </p:sp>
      <p:sp>
        <p:nvSpPr>
          <p:cNvPr id="5" name="Inhaltsplatzhalter 4"/>
          <p:cNvSpPr>
            <a:spLocks noGrp="1"/>
          </p:cNvSpPr>
          <p:nvPr>
            <p:ph idx="1"/>
          </p:nvPr>
        </p:nvSpPr>
        <p:spPr>
          <a:xfrm>
            <a:off x="456749" y="1035171"/>
            <a:ext cx="8543925" cy="4796286"/>
          </a:xfrm>
        </p:spPr>
        <p:txBody>
          <a:bodyPr>
            <a:noAutofit/>
          </a:bodyPr>
          <a:lstStyle/>
          <a:p>
            <a:pPr marL="0" indent="0">
              <a:lnSpc>
                <a:spcPct val="170000"/>
              </a:lnSpc>
              <a:buNone/>
            </a:pPr>
            <a:r>
              <a:rPr lang="de-DE" sz="2000" b="1" dirty="0"/>
              <a:t>Siehe:</a:t>
            </a:r>
          </a:p>
          <a:p>
            <a:pPr marL="0" indent="0">
              <a:lnSpc>
                <a:spcPct val="170000"/>
              </a:lnSpc>
              <a:buNone/>
            </a:pPr>
            <a:r>
              <a:rPr lang="de-DE" sz="2000" dirty="0"/>
              <a:t>Die Antragsformulare und die Excel-Datei (Anlage 1) können im Internet unter der Adresse</a:t>
            </a:r>
          </a:p>
          <a:p>
            <a:pPr>
              <a:lnSpc>
                <a:spcPct val="170000"/>
              </a:lnSpc>
            </a:pPr>
            <a:r>
              <a:rPr lang="de-DE" sz="2000" dirty="0">
                <a:hlinkClick r:id="rId4"/>
              </a:rPr>
              <a:t>www.landwirtschaft-bw</a:t>
            </a:r>
            <a:r>
              <a:rPr lang="de-DE" sz="2000">
                <a:hlinkClick r:id="rId4"/>
              </a:rPr>
              <a:t>.de</a:t>
            </a:r>
            <a:endParaRPr lang="de-DE" sz="2000" dirty="0"/>
          </a:p>
          <a:p>
            <a:pPr>
              <a:lnSpc>
                <a:spcPct val="170000"/>
              </a:lnSpc>
            </a:pPr>
            <a:r>
              <a:rPr lang="de-DE" sz="2000" dirty="0">
                <a:hlinkClick r:id="rId5"/>
              </a:rPr>
              <a:t>https://foerderung.landwirtschaft-bw.de/,Lde/Startseite/Foerderwegweiser/Futtermittelhilfe</a:t>
            </a:r>
            <a:r>
              <a:rPr lang="de-DE" sz="2000" dirty="0"/>
              <a:t> </a:t>
            </a:r>
          </a:p>
          <a:p>
            <a:pPr marL="0" indent="0">
              <a:lnSpc>
                <a:spcPct val="170000"/>
              </a:lnSpc>
              <a:buNone/>
            </a:pPr>
            <a:r>
              <a:rPr lang="de-DE" sz="2000" dirty="0"/>
              <a:t>abgerufen werden.</a:t>
            </a:r>
          </a:p>
          <a:p>
            <a:pPr marL="0" indent="0">
              <a:lnSpc>
                <a:spcPct val="170000"/>
              </a:lnSpc>
              <a:buNone/>
            </a:pPr>
            <a:r>
              <a:rPr lang="de-DE" sz="2000" i="1" dirty="0"/>
              <a:t>Oder auch siehe Link in der </a:t>
            </a:r>
            <a:r>
              <a:rPr lang="de-DE" sz="2000" i="1" dirty="0" err="1"/>
              <a:t>RundMail</a:t>
            </a:r>
            <a:r>
              <a:rPr lang="de-DE" sz="2000" i="1" dirty="0"/>
              <a:t> des Amtes</a:t>
            </a:r>
          </a:p>
        </p:txBody>
      </p:sp>
    </p:spTree>
    <p:extLst>
      <p:ext uri="{BB962C8B-B14F-4D97-AF65-F5344CB8AC3E}">
        <p14:creationId xmlns:p14="http://schemas.microsoft.com/office/powerpoint/2010/main" val="1525155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967980"/>
            <a:ext cx="6737131" cy="723916"/>
          </a:xfrm>
          <a:prstGeom prst="rect">
            <a:avLst/>
          </a:prstGeom>
          <a:noFill/>
        </p:spPr>
        <p:txBody>
          <a:bodyPr wrap="square" rtlCol="0">
            <a:spAutoFit/>
          </a:bodyPr>
          <a:lstStyle/>
          <a:p>
            <a:pPr>
              <a:lnSpc>
                <a:spcPct val="114000"/>
              </a:lnSpc>
            </a:pPr>
            <a:r>
              <a:rPr lang="de-DE"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a:xfrm>
            <a:off x="681038" y="175347"/>
            <a:ext cx="8543925" cy="859824"/>
          </a:xfrm>
        </p:spPr>
        <p:txBody>
          <a:bodyPr>
            <a:normAutofit/>
          </a:bodyPr>
          <a:lstStyle/>
          <a:p>
            <a:pPr algn="ctr"/>
            <a:r>
              <a:rPr lang="de-DE" sz="3600" dirty="0">
                <a:latin typeface="+mn-lt"/>
              </a:rPr>
              <a:t>Weiterer Verlauf und technische Hinweise</a:t>
            </a:r>
          </a:p>
        </p:txBody>
      </p:sp>
      <p:sp>
        <p:nvSpPr>
          <p:cNvPr id="5" name="Inhaltsplatzhalter 4"/>
          <p:cNvSpPr>
            <a:spLocks noGrp="1"/>
          </p:cNvSpPr>
          <p:nvPr>
            <p:ph idx="1"/>
          </p:nvPr>
        </p:nvSpPr>
        <p:spPr>
          <a:xfrm>
            <a:off x="456749" y="1035171"/>
            <a:ext cx="8543925" cy="4796286"/>
          </a:xfrm>
        </p:spPr>
        <p:txBody>
          <a:bodyPr>
            <a:noAutofit/>
          </a:bodyPr>
          <a:lstStyle/>
          <a:p>
            <a:pPr marL="0" indent="0">
              <a:lnSpc>
                <a:spcPct val="170000"/>
              </a:lnSpc>
              <a:buNone/>
            </a:pPr>
            <a:r>
              <a:rPr lang="de-DE" sz="2000" b="1" dirty="0"/>
              <a:t>Zeitplan:</a:t>
            </a:r>
          </a:p>
          <a:p>
            <a:pPr>
              <a:lnSpc>
                <a:spcPct val="170000"/>
              </a:lnSpc>
            </a:pPr>
            <a:r>
              <a:rPr lang="de-DE" sz="2000" dirty="0"/>
              <a:t>Vollständige Einreichung der Antragsunterlagen einschl. der Anlagen: </a:t>
            </a:r>
          </a:p>
          <a:p>
            <a:pPr marL="0" indent="0">
              <a:lnSpc>
                <a:spcPct val="170000"/>
              </a:lnSpc>
              <a:buNone/>
            </a:pPr>
            <a:r>
              <a:rPr lang="de-DE" sz="2000" dirty="0"/>
              <a:t>	19. Oktober bis einschl. 30. November möglich</a:t>
            </a:r>
          </a:p>
          <a:p>
            <a:pPr>
              <a:lnSpc>
                <a:spcPct val="170000"/>
              </a:lnSpc>
            </a:pPr>
            <a:r>
              <a:rPr lang="de-DE" sz="2000" dirty="0"/>
              <a:t>Antragsunterlagen umfassen: </a:t>
            </a:r>
          </a:p>
          <a:p>
            <a:pPr marL="0" indent="0">
              <a:lnSpc>
                <a:spcPct val="100000"/>
              </a:lnSpc>
              <a:buNone/>
            </a:pPr>
            <a:r>
              <a:rPr lang="de-DE" sz="2000" dirty="0"/>
              <a:t>	Antragsformular, Excel in </a:t>
            </a:r>
            <a:r>
              <a:rPr lang="de-DE" sz="2000" dirty="0" err="1"/>
              <a:t>pdf</a:t>
            </a:r>
            <a:r>
              <a:rPr lang="de-DE" sz="2000" dirty="0"/>
              <a:t> und als Datei, Rechnungen und Belege</a:t>
            </a:r>
          </a:p>
          <a:p>
            <a:pPr marL="0" indent="0">
              <a:lnSpc>
                <a:spcPct val="100000"/>
              </a:lnSpc>
              <a:buNone/>
            </a:pPr>
            <a:r>
              <a:rPr lang="de-DE" sz="2000" dirty="0"/>
              <a:t>	Unterschrift auf Antrag und </a:t>
            </a:r>
            <a:r>
              <a:rPr lang="de-DE" sz="2000" dirty="0" err="1"/>
              <a:t>pdf</a:t>
            </a:r>
            <a:r>
              <a:rPr lang="de-DE" sz="2000" dirty="0"/>
              <a:t> der Excel Datei nicht vergessen!</a:t>
            </a:r>
          </a:p>
          <a:p>
            <a:pPr marL="0" indent="0">
              <a:lnSpc>
                <a:spcPct val="100000"/>
              </a:lnSpc>
              <a:buNone/>
            </a:pPr>
            <a:endParaRPr lang="de-DE" sz="2000" dirty="0"/>
          </a:p>
          <a:p>
            <a:pPr>
              <a:lnSpc>
                <a:spcPct val="100000"/>
              </a:lnSpc>
            </a:pPr>
            <a:r>
              <a:rPr lang="de-DE" sz="2000" dirty="0"/>
              <a:t>Einreichung Digital z.B. </a:t>
            </a:r>
            <a:r>
              <a:rPr lang="de-DE" sz="2000" dirty="0" err="1"/>
              <a:t>cryptshare</a:t>
            </a:r>
            <a:r>
              <a:rPr lang="de-DE" sz="2000" dirty="0"/>
              <a:t> an das Postfach des Landwirtschaftsamtes:</a:t>
            </a:r>
          </a:p>
          <a:p>
            <a:pPr marL="0" indent="0">
              <a:lnSpc>
                <a:spcPct val="100000"/>
              </a:lnSpc>
              <a:buNone/>
            </a:pPr>
            <a:r>
              <a:rPr lang="de-DE" sz="2000" dirty="0"/>
              <a:t>	</a:t>
            </a:r>
            <a:r>
              <a:rPr lang="de-DE" sz="2000" i="1" dirty="0"/>
              <a:t>landwirtschaft@alb-donau-kreis.de</a:t>
            </a:r>
          </a:p>
          <a:p>
            <a:pPr>
              <a:lnSpc>
                <a:spcPct val="170000"/>
              </a:lnSpc>
            </a:pPr>
            <a:endParaRPr lang="de-DE" sz="2000" dirty="0"/>
          </a:p>
        </p:txBody>
      </p:sp>
    </p:spTree>
    <p:extLst>
      <p:ext uri="{BB962C8B-B14F-4D97-AF65-F5344CB8AC3E}">
        <p14:creationId xmlns:p14="http://schemas.microsoft.com/office/powerpoint/2010/main" val="2801555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967980"/>
            <a:ext cx="6737131" cy="723916"/>
          </a:xfrm>
          <a:prstGeom prst="rect">
            <a:avLst/>
          </a:prstGeom>
          <a:noFill/>
        </p:spPr>
        <p:txBody>
          <a:bodyPr wrap="square" rtlCol="0">
            <a:spAutoFit/>
          </a:bodyPr>
          <a:lstStyle/>
          <a:p>
            <a:pPr>
              <a:lnSpc>
                <a:spcPct val="114000"/>
              </a:lnSpc>
            </a:pPr>
            <a:r>
              <a:rPr lang="de-DE"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a:xfrm>
            <a:off x="681038" y="175347"/>
            <a:ext cx="8543925" cy="859824"/>
          </a:xfrm>
        </p:spPr>
        <p:txBody>
          <a:bodyPr>
            <a:normAutofit/>
          </a:bodyPr>
          <a:lstStyle/>
          <a:p>
            <a:pPr algn="ctr"/>
            <a:r>
              <a:rPr lang="de-DE" sz="3600" dirty="0">
                <a:latin typeface="+mn-lt"/>
              </a:rPr>
              <a:t>Weiterer Verlauf und technische Hinweise</a:t>
            </a:r>
          </a:p>
        </p:txBody>
      </p:sp>
      <p:sp>
        <p:nvSpPr>
          <p:cNvPr id="5" name="Inhaltsplatzhalter 4"/>
          <p:cNvSpPr>
            <a:spLocks noGrp="1"/>
          </p:cNvSpPr>
          <p:nvPr>
            <p:ph idx="1"/>
          </p:nvPr>
        </p:nvSpPr>
        <p:spPr>
          <a:xfrm>
            <a:off x="456749" y="1035171"/>
            <a:ext cx="8543925" cy="4796286"/>
          </a:xfrm>
        </p:spPr>
        <p:txBody>
          <a:bodyPr>
            <a:noAutofit/>
          </a:bodyPr>
          <a:lstStyle/>
          <a:p>
            <a:pPr marL="0" indent="0">
              <a:lnSpc>
                <a:spcPct val="170000"/>
              </a:lnSpc>
              <a:buNone/>
            </a:pPr>
            <a:r>
              <a:rPr lang="de-DE" sz="2000" b="1" dirty="0"/>
              <a:t>Zeitplan:</a:t>
            </a:r>
          </a:p>
          <a:p>
            <a:pPr>
              <a:lnSpc>
                <a:spcPct val="170000"/>
              </a:lnSpc>
            </a:pPr>
            <a:r>
              <a:rPr lang="de-DE" sz="2000" dirty="0"/>
              <a:t>Anfang Dezember erfolgt durch die ULB eine Zwischenmeldung an das MLR</a:t>
            </a:r>
          </a:p>
          <a:p>
            <a:pPr>
              <a:lnSpc>
                <a:spcPct val="170000"/>
              </a:lnSpc>
            </a:pPr>
            <a:r>
              <a:rPr lang="de-DE" sz="2000" dirty="0"/>
              <a:t>31. Januar 2027 Ende Einreichung der Belege von Futterzukäufen</a:t>
            </a:r>
          </a:p>
          <a:p>
            <a:pPr>
              <a:lnSpc>
                <a:spcPct val="170000"/>
              </a:lnSpc>
            </a:pPr>
            <a:r>
              <a:rPr lang="de-DE" sz="2000" dirty="0"/>
              <a:t>Plausibilisierung der Anträge durch ULB bis Ende Februar</a:t>
            </a:r>
          </a:p>
          <a:p>
            <a:pPr>
              <a:lnSpc>
                <a:spcPct val="170000"/>
              </a:lnSpc>
            </a:pPr>
            <a:r>
              <a:rPr lang="de-DE" sz="2000" dirty="0"/>
              <a:t>März: Festlegung des finalen Fördersatzes und Beginn Auszahlung</a:t>
            </a:r>
          </a:p>
        </p:txBody>
      </p:sp>
    </p:spTree>
    <p:extLst>
      <p:ext uri="{BB962C8B-B14F-4D97-AF65-F5344CB8AC3E}">
        <p14:creationId xmlns:p14="http://schemas.microsoft.com/office/powerpoint/2010/main" val="2835050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967980"/>
            <a:ext cx="6737131" cy="723916"/>
          </a:xfrm>
          <a:prstGeom prst="rect">
            <a:avLst/>
          </a:prstGeom>
          <a:noFill/>
        </p:spPr>
        <p:txBody>
          <a:bodyPr wrap="square" rtlCol="0">
            <a:spAutoFit/>
          </a:bodyPr>
          <a:lstStyle/>
          <a:p>
            <a:pPr>
              <a:lnSpc>
                <a:spcPct val="114000"/>
              </a:lnSpc>
            </a:pPr>
            <a:r>
              <a:rPr lang="de-DE"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a:xfrm>
            <a:off x="681038" y="175347"/>
            <a:ext cx="8543925" cy="859824"/>
          </a:xfrm>
        </p:spPr>
        <p:txBody>
          <a:bodyPr>
            <a:normAutofit/>
          </a:bodyPr>
          <a:lstStyle/>
          <a:p>
            <a:pPr algn="ctr"/>
            <a:r>
              <a:rPr lang="de-DE" sz="3600" dirty="0">
                <a:latin typeface="+mn-lt"/>
              </a:rPr>
              <a:t>technische Hinweise zur Antragseinreichung</a:t>
            </a:r>
          </a:p>
        </p:txBody>
      </p:sp>
      <p:sp>
        <p:nvSpPr>
          <p:cNvPr id="5" name="Inhaltsplatzhalter 4"/>
          <p:cNvSpPr>
            <a:spLocks noGrp="1"/>
          </p:cNvSpPr>
          <p:nvPr>
            <p:ph idx="1"/>
          </p:nvPr>
        </p:nvSpPr>
        <p:spPr>
          <a:xfrm>
            <a:off x="284221" y="1047946"/>
            <a:ext cx="8543925" cy="4796286"/>
          </a:xfrm>
        </p:spPr>
        <p:txBody>
          <a:bodyPr>
            <a:noAutofit/>
          </a:bodyPr>
          <a:lstStyle/>
          <a:p>
            <a:pPr marL="0" indent="0">
              <a:lnSpc>
                <a:spcPct val="170000"/>
              </a:lnSpc>
              <a:buNone/>
            </a:pPr>
            <a:endParaRPr lang="de-DE" sz="2000" dirty="0"/>
          </a:p>
          <a:p>
            <a:pPr marL="0" indent="0">
              <a:lnSpc>
                <a:spcPct val="170000"/>
              </a:lnSpc>
              <a:buNone/>
            </a:pPr>
            <a:r>
              <a:rPr lang="de-DE" dirty="0"/>
              <a:t>Vorstellung </a:t>
            </a:r>
            <a:r>
              <a:rPr lang="de-DE" dirty="0" err="1"/>
              <a:t>Cryptshare</a:t>
            </a:r>
            <a:r>
              <a:rPr lang="de-DE" dirty="0"/>
              <a:t> durch Hr. Ströbele</a:t>
            </a:r>
          </a:p>
        </p:txBody>
      </p:sp>
    </p:spTree>
    <p:extLst>
      <p:ext uri="{BB962C8B-B14F-4D97-AF65-F5344CB8AC3E}">
        <p14:creationId xmlns:p14="http://schemas.microsoft.com/office/powerpoint/2010/main" val="2619224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335" y="6078954"/>
            <a:ext cx="2429089" cy="501968"/>
          </a:xfrm>
          <a:prstGeom prst="rect">
            <a:avLst/>
          </a:prstGeom>
        </p:spPr>
      </p:pic>
      <p:sp>
        <p:nvSpPr>
          <p:cNvPr id="3" name="Textfeld 2"/>
          <p:cNvSpPr txBox="1"/>
          <p:nvPr/>
        </p:nvSpPr>
        <p:spPr>
          <a:xfrm>
            <a:off x="136634" y="5967980"/>
            <a:ext cx="6737131" cy="723916"/>
          </a:xfrm>
          <a:prstGeom prst="rect">
            <a:avLst/>
          </a:prstGeom>
          <a:noFill/>
        </p:spPr>
        <p:txBody>
          <a:bodyPr wrap="square" rtlCol="0">
            <a:spAutoFit/>
          </a:bodyPr>
          <a:lstStyle/>
          <a:p>
            <a:pPr>
              <a:lnSpc>
                <a:spcPct val="114000"/>
              </a:lnSpc>
            </a:pPr>
            <a:r>
              <a:rPr lang="de-DE" b="1" dirty="0">
                <a:solidFill>
                  <a:srgbClr val="335796"/>
                </a:solidFill>
              </a:rPr>
              <a:t>Informationsveranstaltung Futtermittelhilfe </a:t>
            </a:r>
          </a:p>
          <a:p>
            <a:pPr>
              <a:lnSpc>
                <a:spcPct val="114000"/>
              </a:lnSpc>
            </a:pPr>
            <a:r>
              <a:rPr lang="de-DE" dirty="0"/>
              <a:t>Annette Unseld| Landwirtschaftsamt</a:t>
            </a:r>
          </a:p>
        </p:txBody>
      </p:sp>
      <p:sp>
        <p:nvSpPr>
          <p:cNvPr id="4" name="Titel 3"/>
          <p:cNvSpPr>
            <a:spLocks noGrp="1"/>
          </p:cNvSpPr>
          <p:nvPr>
            <p:ph type="title"/>
          </p:nvPr>
        </p:nvSpPr>
        <p:spPr>
          <a:xfrm>
            <a:off x="681038" y="175347"/>
            <a:ext cx="8543925" cy="859824"/>
          </a:xfrm>
        </p:spPr>
        <p:txBody>
          <a:bodyPr>
            <a:normAutofit/>
          </a:bodyPr>
          <a:lstStyle/>
          <a:p>
            <a:pPr algn="ctr"/>
            <a:r>
              <a:rPr lang="de-DE" sz="3600" dirty="0">
                <a:latin typeface="+mn-lt"/>
              </a:rPr>
              <a:t>Ihr Ansprechpartner im Amt</a:t>
            </a:r>
          </a:p>
        </p:txBody>
      </p:sp>
      <p:sp>
        <p:nvSpPr>
          <p:cNvPr id="5" name="Inhaltsplatzhalter 4"/>
          <p:cNvSpPr>
            <a:spLocks noGrp="1"/>
          </p:cNvSpPr>
          <p:nvPr>
            <p:ph idx="1"/>
          </p:nvPr>
        </p:nvSpPr>
        <p:spPr>
          <a:xfrm>
            <a:off x="456749" y="1035171"/>
            <a:ext cx="8543925" cy="4796286"/>
          </a:xfrm>
        </p:spPr>
        <p:txBody>
          <a:bodyPr>
            <a:noAutofit/>
          </a:bodyPr>
          <a:lstStyle/>
          <a:p>
            <a:pPr marL="0" indent="0">
              <a:lnSpc>
                <a:spcPct val="170000"/>
              </a:lnSpc>
              <a:buNone/>
            </a:pPr>
            <a:endParaRPr lang="de-DE" sz="2000" dirty="0"/>
          </a:p>
          <a:p>
            <a:pPr marL="0" indent="0">
              <a:lnSpc>
                <a:spcPct val="170000"/>
              </a:lnSpc>
              <a:buNone/>
            </a:pPr>
            <a:r>
              <a:rPr lang="de-DE" dirty="0"/>
              <a:t>Frau Blazsek</a:t>
            </a:r>
          </a:p>
          <a:p>
            <a:pPr marL="0" indent="0">
              <a:buNone/>
            </a:pPr>
            <a:r>
              <a:rPr lang="de-DE" dirty="0"/>
              <a:t>Tel.: 0731/185-3171</a:t>
            </a:r>
          </a:p>
          <a:p>
            <a:pPr marL="0" indent="0">
              <a:buNone/>
            </a:pPr>
            <a:r>
              <a:rPr lang="it-IT" dirty="0"/>
              <a:t>E-Mail: </a:t>
            </a:r>
            <a:r>
              <a:rPr lang="it-IT" u="sng" dirty="0">
                <a:hlinkClick r:id="rId4"/>
              </a:rPr>
              <a:t>Anna.Blazsek@alb-donau-kreis.de</a:t>
            </a:r>
            <a:endParaRPr lang="de-DE" dirty="0"/>
          </a:p>
          <a:p>
            <a:pPr marL="0" indent="0">
              <a:lnSpc>
                <a:spcPct val="170000"/>
              </a:lnSpc>
              <a:buNone/>
            </a:pPr>
            <a:endParaRPr lang="de-DE" dirty="0"/>
          </a:p>
        </p:txBody>
      </p:sp>
    </p:spTree>
    <p:extLst>
      <p:ext uri="{BB962C8B-B14F-4D97-AF65-F5344CB8AC3E}">
        <p14:creationId xmlns:p14="http://schemas.microsoft.com/office/powerpoint/2010/main" val="1000233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p:cNvSpPr/>
          <p:nvPr/>
        </p:nvSpPr>
        <p:spPr>
          <a:xfrm>
            <a:off x="3000992" y="4516432"/>
            <a:ext cx="421218" cy="456535"/>
          </a:xfrm>
          <a:prstGeom prst="rect">
            <a:avLst/>
          </a:prstGeom>
          <a:solidFill>
            <a:schemeClr val="bg1"/>
          </a:solidFill>
        </p:spPr>
        <p:txBody>
          <a:bodyPr wrap="square">
            <a:spAutoFit/>
          </a:bodyPr>
          <a:lstStyle/>
          <a:p>
            <a:pPr algn="ctr">
              <a:lnSpc>
                <a:spcPct val="150000"/>
              </a:lnSpc>
              <a:spcAft>
                <a:spcPts val="0"/>
              </a:spcAft>
            </a:pPr>
            <a:r>
              <a:rPr lang="de-DE" b="1" dirty="0">
                <a:solidFill>
                  <a:schemeClr val="bg1"/>
                </a:solidFill>
                <a:latin typeface="Arial" panose="020B0604020202020204" pitchFamily="34" charset="0"/>
                <a:ea typeface="Times New Roman" panose="02020603050405020304" pitchFamily="18" charset="0"/>
                <a:cs typeface="Arial" panose="020B0604020202020204" pitchFamily="34" charset="0"/>
              </a:rPr>
              <a:t>St</a:t>
            </a:r>
            <a:endParaRPr lang="de-DE" sz="16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8335" y="5921304"/>
            <a:ext cx="2429089" cy="501968"/>
          </a:xfrm>
          <a:prstGeom prst="rect">
            <a:avLst/>
          </a:prstGeom>
        </p:spPr>
      </p:pic>
      <p:sp>
        <p:nvSpPr>
          <p:cNvPr id="9" name="Textfeld 8"/>
          <p:cNvSpPr txBox="1"/>
          <p:nvPr/>
        </p:nvSpPr>
        <p:spPr>
          <a:xfrm>
            <a:off x="245203" y="5921304"/>
            <a:ext cx="6983132" cy="794064"/>
          </a:xfrm>
          <a:prstGeom prst="rect">
            <a:avLst/>
          </a:prstGeom>
          <a:noFill/>
        </p:spPr>
        <p:txBody>
          <a:bodyPr wrap="square" rtlCol="0">
            <a:spAutoFit/>
          </a:bodyPr>
          <a:lstStyle/>
          <a:p>
            <a:pPr>
              <a:lnSpc>
                <a:spcPct val="114000"/>
              </a:lnSpc>
            </a:pPr>
            <a:r>
              <a:rPr lang="de-DE" sz="2000" b="1" dirty="0">
                <a:solidFill>
                  <a:srgbClr val="335796"/>
                </a:solidFill>
              </a:rPr>
              <a:t>Informationsveranstaltung Futtermittelhilfe </a:t>
            </a:r>
          </a:p>
          <a:p>
            <a:pPr>
              <a:lnSpc>
                <a:spcPct val="114000"/>
              </a:lnSpc>
            </a:pPr>
            <a:r>
              <a:rPr lang="de-DE" sz="2000" dirty="0"/>
              <a:t>Annette Unseld | Landwirtschaftsamt</a:t>
            </a:r>
          </a:p>
        </p:txBody>
      </p:sp>
      <p:sp>
        <p:nvSpPr>
          <p:cNvPr id="11" name="Textfeld 10"/>
          <p:cNvSpPr txBox="1"/>
          <p:nvPr/>
        </p:nvSpPr>
        <p:spPr>
          <a:xfrm>
            <a:off x="0" y="4319855"/>
            <a:ext cx="3105339" cy="646331"/>
          </a:xfrm>
          <a:prstGeom prst="rect">
            <a:avLst/>
          </a:prstGeom>
          <a:solidFill>
            <a:schemeClr val="bg1"/>
          </a:solidFill>
        </p:spPr>
        <p:txBody>
          <a:bodyPr wrap="square" rtlCol="0">
            <a:spAutoFit/>
          </a:bodyPr>
          <a:lstStyle/>
          <a:p>
            <a:r>
              <a:rPr lang="de-DE" dirty="0">
                <a:solidFill>
                  <a:schemeClr val="bg1"/>
                </a:solidFill>
              </a:rPr>
              <a:t>    hhkhlä</a:t>
            </a:r>
          </a:p>
          <a:p>
            <a:r>
              <a:rPr lang="de-DE" dirty="0">
                <a:solidFill>
                  <a:schemeClr val="bg1"/>
                </a:solidFill>
              </a:rPr>
              <a:t>klnnönön</a:t>
            </a: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533" y="4643021"/>
            <a:ext cx="612892" cy="692459"/>
          </a:xfrm>
          <a:prstGeom prst="rect">
            <a:avLst/>
          </a:prstGeom>
        </p:spPr>
      </p:pic>
      <p:pic>
        <p:nvPicPr>
          <p:cNvPr id="6" name="Grafik 5"/>
          <p:cNvPicPr>
            <a:picLocks noChangeAspect="1"/>
          </p:cNvPicPr>
          <p:nvPr/>
        </p:nvPicPr>
        <p:blipFill rotWithShape="1">
          <a:blip r:embed="rId4" cstate="print">
            <a:extLst>
              <a:ext uri="{28A0092B-C50C-407E-A947-70E740481C1C}">
                <a14:useLocalDpi xmlns:a14="http://schemas.microsoft.com/office/drawing/2010/main" val="0"/>
              </a:ext>
            </a:extLst>
          </a:blip>
          <a:srcRect l="53117" t="53806" b="-488"/>
          <a:stretch/>
        </p:blipFill>
        <p:spPr>
          <a:xfrm>
            <a:off x="4953001" y="4507379"/>
            <a:ext cx="4953000" cy="412976"/>
          </a:xfrm>
          <a:prstGeom prst="rect">
            <a:avLst/>
          </a:prstGeom>
        </p:spPr>
      </p:pic>
      <p:pic>
        <p:nvPicPr>
          <p:cNvPr id="4" name="Grafik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4036650"/>
            <a:ext cx="6632461" cy="874778"/>
          </a:xfrm>
          <a:prstGeom prst="rect">
            <a:avLst/>
          </a:prstGeom>
        </p:spPr>
      </p:pic>
      <p:sp>
        <p:nvSpPr>
          <p:cNvPr id="3" name="Textfeld 2"/>
          <p:cNvSpPr txBox="1"/>
          <p:nvPr/>
        </p:nvSpPr>
        <p:spPr>
          <a:xfrm>
            <a:off x="1423358" y="655608"/>
            <a:ext cx="6883880" cy="3170099"/>
          </a:xfrm>
          <a:prstGeom prst="rect">
            <a:avLst/>
          </a:prstGeom>
          <a:noFill/>
        </p:spPr>
        <p:txBody>
          <a:bodyPr wrap="square" rtlCol="0">
            <a:spAutoFit/>
          </a:bodyPr>
          <a:lstStyle/>
          <a:p>
            <a:pPr algn="ctr"/>
            <a:endParaRPr lang="de-DE" sz="3600" dirty="0"/>
          </a:p>
          <a:p>
            <a:pPr algn="ctr"/>
            <a:endParaRPr lang="de-DE" sz="3600" dirty="0"/>
          </a:p>
          <a:p>
            <a:pPr algn="ctr"/>
            <a:r>
              <a:rPr lang="de-DE" sz="3600" dirty="0"/>
              <a:t>Fragerunde </a:t>
            </a:r>
          </a:p>
          <a:p>
            <a:endParaRPr lang="de-DE" sz="3600" dirty="0"/>
          </a:p>
          <a:p>
            <a:pPr algn="ctr"/>
            <a:r>
              <a:rPr lang="de-DE" sz="2000" dirty="0"/>
              <a:t> </a:t>
            </a:r>
          </a:p>
          <a:p>
            <a:endParaRPr lang="de-DE" sz="3600" dirty="0"/>
          </a:p>
        </p:txBody>
      </p:sp>
    </p:spTree>
    <p:extLst>
      <p:ext uri="{BB962C8B-B14F-4D97-AF65-F5344CB8AC3E}">
        <p14:creationId xmlns:p14="http://schemas.microsoft.com/office/powerpoint/2010/main" val="59831500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928</Words>
  <Application>Microsoft Office PowerPoint</Application>
  <PresentationFormat>A4-Papier (210 x 297 mm)</PresentationFormat>
  <Paragraphs>149</Paragraphs>
  <Slides>18</Slides>
  <Notes>10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18</vt:i4>
      </vt:variant>
    </vt:vector>
  </HeadingPairs>
  <TitlesOfParts>
    <vt:vector size="22" baseType="lpstr">
      <vt:lpstr>Arial</vt:lpstr>
      <vt:lpstr>Calibri</vt:lpstr>
      <vt:lpstr>Calibri Light</vt:lpstr>
      <vt:lpstr>Office</vt:lpstr>
      <vt:lpstr>PowerPoint-Präsentation</vt:lpstr>
      <vt:lpstr>Agenda</vt:lpstr>
      <vt:lpstr>Eckpunkte zur Futtermittelhilfe 2026</vt:lpstr>
      <vt:lpstr>Eckpunkte zur Futtermittelhilfe 2026</vt:lpstr>
      <vt:lpstr>Eckpunkte zur Futtermittelhilfe 2026</vt:lpstr>
      <vt:lpstr>Eckpunkte zur Futtermittelhilfe 2026</vt:lpstr>
      <vt:lpstr>Eckpunkte zur Futtermittelhilfe 2026</vt:lpstr>
      <vt:lpstr>Eckpunkte zur Futtermittelhilfe 2026</vt:lpstr>
      <vt:lpstr>Eckpunkte zur Futtermittelhilfe 2026</vt:lpstr>
      <vt:lpstr>Eckpunkte zur Futtermittelhilfe 2026</vt:lpstr>
      <vt:lpstr>Eckpunkte zur Futtermittelhilfe 2026</vt:lpstr>
      <vt:lpstr>Eckpunkte zur Futtermittelhilfe 2026</vt:lpstr>
      <vt:lpstr>Vorstellung der Antragsformulare</vt:lpstr>
      <vt:lpstr>Weiterer Verlauf und technische Hinweise</vt:lpstr>
      <vt:lpstr>Weiterer Verlauf und technische Hinweise</vt:lpstr>
      <vt:lpstr>technische Hinweise zur Antragseinreichung</vt:lpstr>
      <vt:lpstr>Ihr Ansprechpartner im Amt</vt:lpstr>
      <vt:lpstr>PowerPoint-Präsentation</vt:lpstr>
    </vt:vector>
  </TitlesOfParts>
  <Company>Landratsamt Alb-Donau-Kreis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Baumann, Daniela</dc:creator>
  <cp:lastModifiedBy>Herrmann, Griseldis</cp:lastModifiedBy>
  <cp:revision>118</cp:revision>
  <cp:lastPrinted>2022-11-03T14:30:07Z</cp:lastPrinted>
  <dcterms:created xsi:type="dcterms:W3CDTF">2021-07-15T13:45:41Z</dcterms:created>
  <dcterms:modified xsi:type="dcterms:W3CDTF">2026-10-23T07:52:21Z</dcterms:modified>
</cp:coreProperties>
</file>